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6" r:id="rId2"/>
  </p:sldMasterIdLst>
  <p:notesMasterIdLst>
    <p:notesMasterId r:id="rId68"/>
  </p:notesMasterIdLst>
  <p:sldIdLst>
    <p:sldId id="256" r:id="rId3"/>
    <p:sldId id="299" r:id="rId4"/>
    <p:sldId id="273" r:id="rId5"/>
    <p:sldId id="328" r:id="rId6"/>
    <p:sldId id="375" r:id="rId7"/>
    <p:sldId id="356" r:id="rId8"/>
    <p:sldId id="292" r:id="rId9"/>
    <p:sldId id="358" r:id="rId10"/>
    <p:sldId id="401" r:id="rId11"/>
    <p:sldId id="408" r:id="rId12"/>
    <p:sldId id="336" r:id="rId13"/>
    <p:sldId id="402" r:id="rId14"/>
    <p:sldId id="264" r:id="rId15"/>
    <p:sldId id="335" r:id="rId16"/>
    <p:sldId id="403" r:id="rId17"/>
    <p:sldId id="380" r:id="rId18"/>
    <p:sldId id="381" r:id="rId19"/>
    <p:sldId id="404" r:id="rId20"/>
    <p:sldId id="294" r:id="rId21"/>
    <p:sldId id="266" r:id="rId22"/>
    <p:sldId id="267" r:id="rId23"/>
    <p:sldId id="405" r:id="rId24"/>
    <p:sldId id="379" r:id="rId25"/>
    <p:sldId id="406" r:id="rId26"/>
    <p:sldId id="337" r:id="rId27"/>
    <p:sldId id="410" r:id="rId28"/>
    <p:sldId id="411" r:id="rId29"/>
    <p:sldId id="407" r:id="rId30"/>
    <p:sldId id="414" r:id="rId31"/>
    <p:sldId id="362" r:id="rId32"/>
    <p:sldId id="271" r:id="rId33"/>
    <p:sldId id="409" r:id="rId34"/>
    <p:sldId id="352" r:id="rId35"/>
    <p:sldId id="370" r:id="rId36"/>
    <p:sldId id="385" r:id="rId37"/>
    <p:sldId id="386" r:id="rId38"/>
    <p:sldId id="369" r:id="rId39"/>
    <p:sldId id="351" r:id="rId40"/>
    <p:sldId id="387" r:id="rId41"/>
    <p:sldId id="388" r:id="rId42"/>
    <p:sldId id="389" r:id="rId43"/>
    <p:sldId id="390" r:id="rId44"/>
    <p:sldId id="391" r:id="rId45"/>
    <p:sldId id="384" r:id="rId46"/>
    <p:sldId id="371" r:id="rId47"/>
    <p:sldId id="314" r:id="rId48"/>
    <p:sldId id="368" r:id="rId49"/>
    <p:sldId id="316" r:id="rId50"/>
    <p:sldId id="315" r:id="rId51"/>
    <p:sldId id="317" r:id="rId52"/>
    <p:sldId id="413" r:id="rId53"/>
    <p:sldId id="354" r:id="rId54"/>
    <p:sldId id="364" r:id="rId55"/>
    <p:sldId id="392" r:id="rId56"/>
    <p:sldId id="393" r:id="rId57"/>
    <p:sldId id="363" r:id="rId58"/>
    <p:sldId id="321" r:id="rId59"/>
    <p:sldId id="329" r:id="rId60"/>
    <p:sldId id="396" r:id="rId61"/>
    <p:sldId id="397" r:id="rId62"/>
    <p:sldId id="399" r:id="rId63"/>
    <p:sldId id="330" r:id="rId64"/>
    <p:sldId id="400" r:id="rId65"/>
    <p:sldId id="296" r:id="rId66"/>
    <p:sldId id="297"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vzone" initials="d" lastIdx="1" clrIdx="0">
    <p:extLst/>
  </p:cmAuthor>
  <p:cmAuthor id="2" name="Sachin Deokar" initials="SD"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ECD9"/>
    <a:srgbClr val="FF66CC"/>
    <a:srgbClr val="A64C66"/>
    <a:srgbClr val="98445E"/>
    <a:srgbClr val="985B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20" autoAdjust="0"/>
    <p:restoredTop sz="57790" autoAdjust="0"/>
  </p:normalViewPr>
  <p:slideViewPr>
    <p:cSldViewPr snapToGrid="0">
      <p:cViewPr varScale="1">
        <p:scale>
          <a:sx n="86" d="100"/>
          <a:sy n="86" d="100"/>
        </p:scale>
        <p:origin x="2664"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notesMaster" Target="notesMasters/notesMaster1.xml"/><Relationship Id="rId69" Type="http://schemas.openxmlformats.org/officeDocument/2006/relationships/commentAuthors" Target="commentAuthor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70" Type="http://schemas.openxmlformats.org/officeDocument/2006/relationships/presProps" Target="presProps.xml"/><Relationship Id="rId71" Type="http://schemas.openxmlformats.org/officeDocument/2006/relationships/viewProps" Target="viewProps.xml"/><Relationship Id="rId72" Type="http://schemas.openxmlformats.org/officeDocument/2006/relationships/theme" Target="theme/theme1.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73" Type="http://schemas.openxmlformats.org/officeDocument/2006/relationships/tableStyles" Target="tableStyles.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ECC837-0199-4BCF-A30F-5CD3EEF9A378}" type="doc">
      <dgm:prSet loTypeId="urn:microsoft.com/office/officeart/2016/7/layout/BasicProcessNew" loCatId="process" qsTypeId="urn:microsoft.com/office/officeart/2005/8/quickstyle/simple1" qsCatId="simple" csTypeId="urn:microsoft.com/office/officeart/2005/8/colors/colorful2" csCatId="colorful" phldr="1"/>
      <dgm:spPr/>
      <dgm:t>
        <a:bodyPr/>
        <a:lstStyle/>
        <a:p>
          <a:endParaRPr lang="en-US"/>
        </a:p>
      </dgm:t>
    </dgm:pt>
    <dgm:pt modelId="{397C13EA-3E79-446E-8432-6E75540213B6}">
      <dgm:prSet/>
      <dgm:spPr/>
      <dgm:t>
        <a:bodyPr/>
        <a:lstStyle/>
        <a:p>
          <a:r>
            <a:rPr lang="en-US"/>
            <a:t>Monolith</a:t>
          </a:r>
        </a:p>
      </dgm:t>
    </dgm:pt>
    <dgm:pt modelId="{D2FCDE53-2CBA-47DA-B98C-819A44A078D0}" type="parTrans" cxnId="{0B36E150-48F4-44D6-A6EA-8354342CEB31}">
      <dgm:prSet/>
      <dgm:spPr/>
      <dgm:t>
        <a:bodyPr/>
        <a:lstStyle/>
        <a:p>
          <a:endParaRPr lang="en-US"/>
        </a:p>
      </dgm:t>
    </dgm:pt>
    <dgm:pt modelId="{7F0C2251-295A-4184-A5E1-BA66CD14813C}" type="sibTrans" cxnId="{0B36E150-48F4-44D6-A6EA-8354342CEB31}">
      <dgm:prSet/>
      <dgm:spPr/>
      <dgm:t>
        <a:bodyPr/>
        <a:lstStyle/>
        <a:p>
          <a:endParaRPr lang="en-US"/>
        </a:p>
      </dgm:t>
    </dgm:pt>
    <dgm:pt modelId="{C91497A5-1462-4BFF-ABBF-171DCA9D2AF6}">
      <dgm:prSet/>
      <dgm:spPr/>
      <dgm:t>
        <a:bodyPr/>
        <a:lstStyle/>
        <a:p>
          <a:r>
            <a:rPr lang="en-US" dirty="0"/>
            <a:t>Microservices</a:t>
          </a:r>
        </a:p>
      </dgm:t>
    </dgm:pt>
    <dgm:pt modelId="{085592D4-0C81-4433-94E5-D80AD4899E01}" type="parTrans" cxnId="{28A21333-1CA3-4938-A06E-D29CE3283CE7}">
      <dgm:prSet/>
      <dgm:spPr/>
      <dgm:t>
        <a:bodyPr/>
        <a:lstStyle/>
        <a:p>
          <a:endParaRPr lang="en-US"/>
        </a:p>
      </dgm:t>
    </dgm:pt>
    <dgm:pt modelId="{2EBC47BA-8F1F-48BF-B623-1BA68F310A9B}" type="sibTrans" cxnId="{28A21333-1CA3-4938-A06E-D29CE3283CE7}">
      <dgm:prSet/>
      <dgm:spPr/>
      <dgm:t>
        <a:bodyPr/>
        <a:lstStyle/>
        <a:p>
          <a:endParaRPr lang="en-US"/>
        </a:p>
      </dgm:t>
    </dgm:pt>
    <dgm:pt modelId="{A63B3A16-2E1F-4169-AA9D-E47BD411A558}">
      <dgm:prSet/>
      <dgm:spPr/>
      <dgm:t>
        <a:bodyPr/>
        <a:lstStyle/>
        <a:p>
          <a:r>
            <a:rPr lang="en-US" dirty="0" smtClean="0"/>
            <a:t>Moving </a:t>
          </a:r>
          <a:r>
            <a:rPr lang="en-US" dirty="0"/>
            <a:t>to Microservices</a:t>
          </a:r>
        </a:p>
      </dgm:t>
    </dgm:pt>
    <dgm:pt modelId="{B1747BC3-1205-4DC7-8EBB-04330600FF88}" type="parTrans" cxnId="{394AC1F4-7AEF-4CA6-BA36-302A9F148C31}">
      <dgm:prSet/>
      <dgm:spPr/>
      <dgm:t>
        <a:bodyPr/>
        <a:lstStyle/>
        <a:p>
          <a:endParaRPr lang="en-US"/>
        </a:p>
      </dgm:t>
    </dgm:pt>
    <dgm:pt modelId="{F4EC1C1E-169E-4438-8263-67D77DE19FB3}" type="sibTrans" cxnId="{394AC1F4-7AEF-4CA6-BA36-302A9F148C31}">
      <dgm:prSet/>
      <dgm:spPr/>
      <dgm:t>
        <a:bodyPr/>
        <a:lstStyle/>
        <a:p>
          <a:endParaRPr lang="en-US"/>
        </a:p>
      </dgm:t>
    </dgm:pt>
    <dgm:pt modelId="{5E5BDF53-D74C-F742-B76E-FE4BEE5A4325}">
      <dgm:prSet/>
      <dgm:spPr/>
      <dgm:t>
        <a:bodyPr/>
        <a:lstStyle/>
        <a:p>
          <a:r>
            <a:rPr lang="en-US" dirty="0" smtClean="0"/>
            <a:t>Principles</a:t>
          </a:r>
          <a:endParaRPr lang="en-US" dirty="0"/>
        </a:p>
      </dgm:t>
    </dgm:pt>
    <dgm:pt modelId="{273D1BE6-A21D-6048-A810-5B815936D936}" type="parTrans" cxnId="{ABC1D58A-6FAD-2D43-9175-EA118BD8FBBE}">
      <dgm:prSet/>
      <dgm:spPr/>
      <dgm:t>
        <a:bodyPr/>
        <a:lstStyle/>
        <a:p>
          <a:endParaRPr lang="en-US"/>
        </a:p>
      </dgm:t>
    </dgm:pt>
    <dgm:pt modelId="{AAD8ACEC-3830-F24A-8597-81FC554C8DC0}" type="sibTrans" cxnId="{ABC1D58A-6FAD-2D43-9175-EA118BD8FBBE}">
      <dgm:prSet/>
      <dgm:spPr/>
      <dgm:t>
        <a:bodyPr/>
        <a:lstStyle/>
        <a:p>
          <a:endParaRPr lang="en-US"/>
        </a:p>
      </dgm:t>
    </dgm:pt>
    <dgm:pt modelId="{74D09BB9-7AC8-714C-BF2A-C1131429F250}">
      <dgm:prSet/>
      <dgm:spPr/>
      <dgm:t>
        <a:bodyPr/>
        <a:lstStyle/>
        <a:p>
          <a:r>
            <a:rPr lang="en-US" dirty="0" smtClean="0"/>
            <a:t>Pre-requisite</a:t>
          </a:r>
          <a:endParaRPr lang="en-US" dirty="0"/>
        </a:p>
      </dgm:t>
    </dgm:pt>
    <dgm:pt modelId="{A04F27F3-25F7-654C-A4DD-C12A9BE0FE71}" type="parTrans" cxnId="{FB76A42F-07F1-BF40-961B-5B4592619B4F}">
      <dgm:prSet/>
      <dgm:spPr/>
      <dgm:t>
        <a:bodyPr/>
        <a:lstStyle/>
        <a:p>
          <a:endParaRPr lang="en-US"/>
        </a:p>
      </dgm:t>
    </dgm:pt>
    <dgm:pt modelId="{BA79386A-EA07-954C-9FCC-674CC9F43389}" type="sibTrans" cxnId="{FB76A42F-07F1-BF40-961B-5B4592619B4F}">
      <dgm:prSet/>
      <dgm:spPr/>
      <dgm:t>
        <a:bodyPr/>
        <a:lstStyle/>
        <a:p>
          <a:endParaRPr lang="en-US"/>
        </a:p>
      </dgm:t>
    </dgm:pt>
    <dgm:pt modelId="{12DFB137-A0A2-5642-BAE0-30D537B696D9}" type="pres">
      <dgm:prSet presAssocID="{E0ECC837-0199-4BCF-A30F-5CD3EEF9A378}" presName="Name0" presStyleCnt="0">
        <dgm:presLayoutVars>
          <dgm:dir/>
          <dgm:resizeHandles val="exact"/>
        </dgm:presLayoutVars>
      </dgm:prSet>
      <dgm:spPr/>
      <dgm:t>
        <a:bodyPr/>
        <a:lstStyle/>
        <a:p>
          <a:endParaRPr lang="en-US"/>
        </a:p>
      </dgm:t>
    </dgm:pt>
    <dgm:pt modelId="{9882FBA9-8FD6-BD41-88A6-C37D4F461893}" type="pres">
      <dgm:prSet presAssocID="{397C13EA-3E79-446E-8432-6E75540213B6}" presName="node" presStyleLbl="node1" presStyleIdx="0" presStyleCnt="5">
        <dgm:presLayoutVars>
          <dgm:bulletEnabled val="1"/>
        </dgm:presLayoutVars>
      </dgm:prSet>
      <dgm:spPr/>
      <dgm:t>
        <a:bodyPr/>
        <a:lstStyle/>
        <a:p>
          <a:endParaRPr lang="en-US"/>
        </a:p>
      </dgm:t>
    </dgm:pt>
    <dgm:pt modelId="{AC30C849-37C7-8547-8F1B-8F8D662B93EC}" type="pres">
      <dgm:prSet presAssocID="{7F0C2251-295A-4184-A5E1-BA66CD14813C}" presName="sibTransSpacerBeforeConnector" presStyleCnt="0"/>
      <dgm:spPr/>
    </dgm:pt>
    <dgm:pt modelId="{EE0CFC1C-744D-304A-B33A-FCF15E18A114}" type="pres">
      <dgm:prSet presAssocID="{7F0C2251-295A-4184-A5E1-BA66CD14813C}" presName="sibTrans" presStyleLbl="node1" presStyleIdx="1" presStyleCnt="5"/>
      <dgm:spPr/>
      <dgm:t>
        <a:bodyPr/>
        <a:lstStyle/>
        <a:p>
          <a:endParaRPr lang="en-US"/>
        </a:p>
      </dgm:t>
    </dgm:pt>
    <dgm:pt modelId="{D24E1BF9-F918-6045-BE83-0615736B869C}" type="pres">
      <dgm:prSet presAssocID="{7F0C2251-295A-4184-A5E1-BA66CD14813C}" presName="sibTransSpacerAfterConnector" presStyleCnt="0"/>
      <dgm:spPr/>
    </dgm:pt>
    <dgm:pt modelId="{C07AAE9A-C455-634A-9982-9044BAFDE1D8}" type="pres">
      <dgm:prSet presAssocID="{C91497A5-1462-4BFF-ABBF-171DCA9D2AF6}" presName="node" presStyleLbl="node1" presStyleIdx="2" presStyleCnt="5">
        <dgm:presLayoutVars>
          <dgm:bulletEnabled val="1"/>
        </dgm:presLayoutVars>
      </dgm:prSet>
      <dgm:spPr/>
      <dgm:t>
        <a:bodyPr/>
        <a:lstStyle/>
        <a:p>
          <a:endParaRPr lang="en-US"/>
        </a:p>
      </dgm:t>
    </dgm:pt>
    <dgm:pt modelId="{AFCEFD03-A3B2-EF42-A74F-6F95FBB53BB0}" type="pres">
      <dgm:prSet presAssocID="{2EBC47BA-8F1F-48BF-B623-1BA68F310A9B}" presName="sibTransSpacerBeforeConnector" presStyleCnt="0"/>
      <dgm:spPr/>
    </dgm:pt>
    <dgm:pt modelId="{A9D686CA-3F3B-994A-8B12-6C4EEE3B304D}" type="pres">
      <dgm:prSet presAssocID="{2EBC47BA-8F1F-48BF-B623-1BA68F310A9B}" presName="sibTrans" presStyleLbl="node1" presStyleIdx="3" presStyleCnt="5"/>
      <dgm:spPr/>
      <dgm:t>
        <a:bodyPr/>
        <a:lstStyle/>
        <a:p>
          <a:endParaRPr lang="en-US"/>
        </a:p>
      </dgm:t>
    </dgm:pt>
    <dgm:pt modelId="{FB1D40EF-2831-344E-AA07-6573E0616D3E}" type="pres">
      <dgm:prSet presAssocID="{2EBC47BA-8F1F-48BF-B623-1BA68F310A9B}" presName="sibTransSpacerAfterConnector" presStyleCnt="0"/>
      <dgm:spPr/>
    </dgm:pt>
    <dgm:pt modelId="{E4AEA1CC-9209-2A45-8099-AD9D2F014229}" type="pres">
      <dgm:prSet presAssocID="{A63B3A16-2E1F-4169-AA9D-E47BD411A558}" presName="node" presStyleLbl="node1" presStyleIdx="4" presStyleCnt="5">
        <dgm:presLayoutVars>
          <dgm:bulletEnabled val="1"/>
        </dgm:presLayoutVars>
      </dgm:prSet>
      <dgm:spPr/>
      <dgm:t>
        <a:bodyPr/>
        <a:lstStyle/>
        <a:p>
          <a:endParaRPr lang="en-US"/>
        </a:p>
      </dgm:t>
    </dgm:pt>
  </dgm:ptLst>
  <dgm:cxnLst>
    <dgm:cxn modelId="{6B20EB34-355C-E74A-917E-3186E8DE01A7}" type="presOf" srcId="{2EBC47BA-8F1F-48BF-B623-1BA68F310A9B}" destId="{A9D686CA-3F3B-994A-8B12-6C4EEE3B304D}" srcOrd="0" destOrd="0" presId="urn:microsoft.com/office/officeart/2016/7/layout/BasicProcessNew"/>
    <dgm:cxn modelId="{0B36E150-48F4-44D6-A6EA-8354342CEB31}" srcId="{E0ECC837-0199-4BCF-A30F-5CD3EEF9A378}" destId="{397C13EA-3E79-446E-8432-6E75540213B6}" srcOrd="0" destOrd="0" parTransId="{D2FCDE53-2CBA-47DA-B98C-819A44A078D0}" sibTransId="{7F0C2251-295A-4184-A5E1-BA66CD14813C}"/>
    <dgm:cxn modelId="{ABC1D58A-6FAD-2D43-9175-EA118BD8FBBE}" srcId="{C91497A5-1462-4BFF-ABBF-171DCA9D2AF6}" destId="{5E5BDF53-D74C-F742-B76E-FE4BEE5A4325}" srcOrd="0" destOrd="0" parTransId="{273D1BE6-A21D-6048-A810-5B815936D936}" sibTransId="{AAD8ACEC-3830-F24A-8597-81FC554C8DC0}"/>
    <dgm:cxn modelId="{06CC5921-7ED2-7845-86C4-CA435DA9E68A}" type="presOf" srcId="{5E5BDF53-D74C-F742-B76E-FE4BEE5A4325}" destId="{C07AAE9A-C455-634A-9982-9044BAFDE1D8}" srcOrd="0" destOrd="1" presId="urn:microsoft.com/office/officeart/2016/7/layout/BasicProcessNew"/>
    <dgm:cxn modelId="{EDC2844B-FFC2-644E-8BD6-E8DE88EE5776}" type="presOf" srcId="{A63B3A16-2E1F-4169-AA9D-E47BD411A558}" destId="{E4AEA1CC-9209-2A45-8099-AD9D2F014229}" srcOrd="0" destOrd="0" presId="urn:microsoft.com/office/officeart/2016/7/layout/BasicProcessNew"/>
    <dgm:cxn modelId="{4A9C442D-14B4-234D-9FE4-1B1386DF5F1D}" type="presOf" srcId="{397C13EA-3E79-446E-8432-6E75540213B6}" destId="{9882FBA9-8FD6-BD41-88A6-C37D4F461893}" srcOrd="0" destOrd="0" presId="urn:microsoft.com/office/officeart/2016/7/layout/BasicProcessNew"/>
    <dgm:cxn modelId="{FB76A42F-07F1-BF40-961B-5B4592619B4F}" srcId="{C91497A5-1462-4BFF-ABBF-171DCA9D2AF6}" destId="{74D09BB9-7AC8-714C-BF2A-C1131429F250}" srcOrd="1" destOrd="0" parTransId="{A04F27F3-25F7-654C-A4DD-C12A9BE0FE71}" sibTransId="{BA79386A-EA07-954C-9FCC-674CC9F43389}"/>
    <dgm:cxn modelId="{1EFE745D-2A6B-4847-9F0D-93468F432681}" type="presOf" srcId="{7F0C2251-295A-4184-A5E1-BA66CD14813C}" destId="{EE0CFC1C-744D-304A-B33A-FCF15E18A114}" srcOrd="0" destOrd="0" presId="urn:microsoft.com/office/officeart/2016/7/layout/BasicProcessNew"/>
    <dgm:cxn modelId="{EA05246F-4F4D-8748-BA05-D06520502A77}" type="presOf" srcId="{C91497A5-1462-4BFF-ABBF-171DCA9D2AF6}" destId="{C07AAE9A-C455-634A-9982-9044BAFDE1D8}" srcOrd="0" destOrd="0" presId="urn:microsoft.com/office/officeart/2016/7/layout/BasicProcessNew"/>
    <dgm:cxn modelId="{86B22A89-0476-4F45-B5DF-2D8916B05FFF}" type="presOf" srcId="{74D09BB9-7AC8-714C-BF2A-C1131429F250}" destId="{C07AAE9A-C455-634A-9982-9044BAFDE1D8}" srcOrd="0" destOrd="2" presId="urn:microsoft.com/office/officeart/2016/7/layout/BasicProcessNew"/>
    <dgm:cxn modelId="{28A21333-1CA3-4938-A06E-D29CE3283CE7}" srcId="{E0ECC837-0199-4BCF-A30F-5CD3EEF9A378}" destId="{C91497A5-1462-4BFF-ABBF-171DCA9D2AF6}" srcOrd="1" destOrd="0" parTransId="{085592D4-0C81-4433-94E5-D80AD4899E01}" sibTransId="{2EBC47BA-8F1F-48BF-B623-1BA68F310A9B}"/>
    <dgm:cxn modelId="{38B171B2-374B-1443-A106-992D25F0F787}" type="presOf" srcId="{E0ECC837-0199-4BCF-A30F-5CD3EEF9A378}" destId="{12DFB137-A0A2-5642-BAE0-30D537B696D9}" srcOrd="0" destOrd="0" presId="urn:microsoft.com/office/officeart/2016/7/layout/BasicProcessNew"/>
    <dgm:cxn modelId="{394AC1F4-7AEF-4CA6-BA36-302A9F148C31}" srcId="{E0ECC837-0199-4BCF-A30F-5CD3EEF9A378}" destId="{A63B3A16-2E1F-4169-AA9D-E47BD411A558}" srcOrd="2" destOrd="0" parTransId="{B1747BC3-1205-4DC7-8EBB-04330600FF88}" sibTransId="{F4EC1C1E-169E-4438-8263-67D77DE19FB3}"/>
    <dgm:cxn modelId="{2D6441DD-BC0B-414C-BECC-763EBA005A5A}" type="presParOf" srcId="{12DFB137-A0A2-5642-BAE0-30D537B696D9}" destId="{9882FBA9-8FD6-BD41-88A6-C37D4F461893}" srcOrd="0" destOrd="0" presId="urn:microsoft.com/office/officeart/2016/7/layout/BasicProcessNew"/>
    <dgm:cxn modelId="{0AFF4C26-40AB-E441-914D-5D732CAFDB9C}" type="presParOf" srcId="{12DFB137-A0A2-5642-BAE0-30D537B696D9}" destId="{AC30C849-37C7-8547-8F1B-8F8D662B93EC}" srcOrd="1" destOrd="0" presId="urn:microsoft.com/office/officeart/2016/7/layout/BasicProcessNew"/>
    <dgm:cxn modelId="{33D6D2D3-3C21-3E44-93C3-B5E044009C38}" type="presParOf" srcId="{12DFB137-A0A2-5642-BAE0-30D537B696D9}" destId="{EE0CFC1C-744D-304A-B33A-FCF15E18A114}" srcOrd="2" destOrd="0" presId="urn:microsoft.com/office/officeart/2016/7/layout/BasicProcessNew"/>
    <dgm:cxn modelId="{374FA7EB-F505-B94C-AF22-1327A0895BD6}" type="presParOf" srcId="{12DFB137-A0A2-5642-BAE0-30D537B696D9}" destId="{D24E1BF9-F918-6045-BE83-0615736B869C}" srcOrd="3" destOrd="0" presId="urn:microsoft.com/office/officeart/2016/7/layout/BasicProcessNew"/>
    <dgm:cxn modelId="{9378955F-D673-3449-B583-0EC7A38ADF87}" type="presParOf" srcId="{12DFB137-A0A2-5642-BAE0-30D537B696D9}" destId="{C07AAE9A-C455-634A-9982-9044BAFDE1D8}" srcOrd="4" destOrd="0" presId="urn:microsoft.com/office/officeart/2016/7/layout/BasicProcessNew"/>
    <dgm:cxn modelId="{2A983AD8-FF5C-9345-AC33-D34A95611B28}" type="presParOf" srcId="{12DFB137-A0A2-5642-BAE0-30D537B696D9}" destId="{AFCEFD03-A3B2-EF42-A74F-6F95FBB53BB0}" srcOrd="5" destOrd="0" presId="urn:microsoft.com/office/officeart/2016/7/layout/BasicProcessNew"/>
    <dgm:cxn modelId="{7B35B627-8F58-EE40-B33E-8B6655F3AA8E}" type="presParOf" srcId="{12DFB137-A0A2-5642-BAE0-30D537B696D9}" destId="{A9D686CA-3F3B-994A-8B12-6C4EEE3B304D}" srcOrd="6" destOrd="0" presId="urn:microsoft.com/office/officeart/2016/7/layout/BasicProcessNew"/>
    <dgm:cxn modelId="{7A885609-02D8-744E-9187-25287EEAFDD2}" type="presParOf" srcId="{12DFB137-A0A2-5642-BAE0-30D537B696D9}" destId="{FB1D40EF-2831-344E-AA07-6573E0616D3E}" srcOrd="7" destOrd="0" presId="urn:microsoft.com/office/officeart/2016/7/layout/BasicProcessNew"/>
    <dgm:cxn modelId="{02AE22FB-33C5-754B-8061-A54C42FA4CBC}" type="presParOf" srcId="{12DFB137-A0A2-5642-BAE0-30D537B696D9}" destId="{E4AEA1CC-9209-2A45-8099-AD9D2F014229}" srcOrd="8" destOrd="0" presId="urn:microsoft.com/office/officeart/2016/7/layout/Basic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429A83-469E-4103-AD96-0190FA540B50}" type="doc">
      <dgm:prSet loTypeId="urn:microsoft.com/office/officeart/2005/8/layout/architecture" loCatId="list" qsTypeId="urn:microsoft.com/office/officeart/2005/8/quickstyle/simple5" qsCatId="simple" csTypeId="urn:microsoft.com/office/officeart/2005/8/colors/colorful4" csCatId="colorful" phldr="1"/>
      <dgm:spPr/>
      <dgm:t>
        <a:bodyPr/>
        <a:lstStyle/>
        <a:p>
          <a:endParaRPr lang="en-US"/>
        </a:p>
      </dgm:t>
    </dgm:pt>
    <dgm:pt modelId="{5F7AD29C-B8DA-4792-87CC-9504C41BE146}">
      <dgm:prSet phldrT="[Text]">
        <dgm:style>
          <a:lnRef idx="3">
            <a:schemeClr val="lt1"/>
          </a:lnRef>
          <a:fillRef idx="1">
            <a:schemeClr val="accent3"/>
          </a:fillRef>
          <a:effectRef idx="1">
            <a:schemeClr val="accent3"/>
          </a:effectRef>
          <a:fontRef idx="minor">
            <a:schemeClr val="lt1"/>
          </a:fontRef>
        </dgm:style>
      </dgm:prSet>
      <dgm:spPr/>
      <dgm:t>
        <a:bodyPr/>
        <a:lstStyle/>
        <a:p>
          <a:r>
            <a:rPr lang="en-US" dirty="0"/>
            <a:t>Data Access</a:t>
          </a:r>
        </a:p>
      </dgm:t>
    </dgm:pt>
    <dgm:pt modelId="{530222AC-B8D0-49FF-8361-7A3A27491C7B}" type="parTrans" cxnId="{04B08E6A-51E8-473D-A1CE-5D0496A93849}">
      <dgm:prSet/>
      <dgm:spPr/>
      <dgm:t>
        <a:bodyPr/>
        <a:lstStyle/>
        <a:p>
          <a:endParaRPr lang="en-US"/>
        </a:p>
      </dgm:t>
    </dgm:pt>
    <dgm:pt modelId="{EBCB0AA3-8E1D-4354-A756-7068CAE0CA3E}" type="sibTrans" cxnId="{04B08E6A-51E8-473D-A1CE-5D0496A93849}">
      <dgm:prSet/>
      <dgm:spPr/>
      <dgm:t>
        <a:bodyPr/>
        <a:lstStyle/>
        <a:p>
          <a:endParaRPr lang="en-US"/>
        </a:p>
      </dgm:t>
    </dgm:pt>
    <dgm:pt modelId="{33A1F701-C511-4CDC-B2C7-4161EEE82E44}">
      <dgm:prSet phldrT="[Text]"/>
      <dgm:spPr>
        <a:solidFill>
          <a:schemeClr val="accent6">
            <a:lumMod val="75000"/>
          </a:schemeClr>
        </a:solidFill>
      </dgm:spPr>
      <dgm:t>
        <a:bodyPr/>
        <a:lstStyle/>
        <a:p>
          <a:r>
            <a:rPr lang="en-US" dirty="0"/>
            <a:t>Business Service</a:t>
          </a:r>
        </a:p>
      </dgm:t>
    </dgm:pt>
    <dgm:pt modelId="{C1BC8825-1464-4304-92BF-C11F90A4B67A}" type="parTrans" cxnId="{FFABEC8A-596A-42F0-A572-E81706558A67}">
      <dgm:prSet/>
      <dgm:spPr/>
      <dgm:t>
        <a:bodyPr/>
        <a:lstStyle/>
        <a:p>
          <a:endParaRPr lang="en-US"/>
        </a:p>
      </dgm:t>
    </dgm:pt>
    <dgm:pt modelId="{C1DDF09F-9276-4B6F-9244-36A519AF6E0C}" type="sibTrans" cxnId="{FFABEC8A-596A-42F0-A572-E81706558A67}">
      <dgm:prSet/>
      <dgm:spPr/>
      <dgm:t>
        <a:bodyPr/>
        <a:lstStyle/>
        <a:p>
          <a:endParaRPr lang="en-US"/>
        </a:p>
      </dgm:t>
    </dgm:pt>
    <dgm:pt modelId="{C45D2D00-0C95-4FD1-B003-CCF08592C257}">
      <dgm:prSet phldrT="[Text]"/>
      <dgm:spPr>
        <a:solidFill>
          <a:schemeClr val="accent4">
            <a:lumMod val="75000"/>
          </a:schemeClr>
        </a:solidFill>
      </dgm:spPr>
      <dgm:t>
        <a:bodyPr/>
        <a:lstStyle/>
        <a:p>
          <a:r>
            <a:rPr lang="en-US" dirty="0"/>
            <a:t>Controllers/Servlets</a:t>
          </a:r>
        </a:p>
      </dgm:t>
    </dgm:pt>
    <dgm:pt modelId="{914F7705-FC86-4202-8567-190176BCC7E1}" type="parTrans" cxnId="{7914A59C-BC9F-44BC-A40F-02C81F07CAC6}">
      <dgm:prSet/>
      <dgm:spPr/>
      <dgm:t>
        <a:bodyPr/>
        <a:lstStyle/>
        <a:p>
          <a:endParaRPr lang="en-US"/>
        </a:p>
      </dgm:t>
    </dgm:pt>
    <dgm:pt modelId="{58A90CB5-8D4C-4247-9AB9-8091F73538DA}" type="sibTrans" cxnId="{7914A59C-BC9F-44BC-A40F-02C81F07CAC6}">
      <dgm:prSet/>
      <dgm:spPr/>
      <dgm:t>
        <a:bodyPr/>
        <a:lstStyle/>
        <a:p>
          <a:endParaRPr lang="en-US"/>
        </a:p>
      </dgm:t>
    </dgm:pt>
    <dgm:pt modelId="{125E8030-4FEB-46F6-9C09-A1186318F680}" type="pres">
      <dgm:prSet presAssocID="{80429A83-469E-4103-AD96-0190FA540B50}" presName="Name0" presStyleCnt="0">
        <dgm:presLayoutVars>
          <dgm:chPref val="1"/>
          <dgm:dir/>
          <dgm:animOne val="branch"/>
          <dgm:animLvl val="lvl"/>
          <dgm:resizeHandles/>
        </dgm:presLayoutVars>
      </dgm:prSet>
      <dgm:spPr/>
      <dgm:t>
        <a:bodyPr/>
        <a:lstStyle/>
        <a:p>
          <a:endParaRPr lang="en-US"/>
        </a:p>
      </dgm:t>
    </dgm:pt>
    <dgm:pt modelId="{D105A088-E036-46D4-B19C-8C9D1CF2A27F}" type="pres">
      <dgm:prSet presAssocID="{5F7AD29C-B8DA-4792-87CC-9504C41BE146}" presName="vertOne" presStyleCnt="0"/>
      <dgm:spPr/>
    </dgm:pt>
    <dgm:pt modelId="{0E264498-4EC9-4AE4-B4E0-B3AF374BABE6}" type="pres">
      <dgm:prSet presAssocID="{5F7AD29C-B8DA-4792-87CC-9504C41BE146}" presName="txOne" presStyleLbl="node0" presStyleIdx="0" presStyleCnt="1" custLinFactY="27035" custLinFactNeighborX="-10001" custLinFactNeighborY="100000">
        <dgm:presLayoutVars>
          <dgm:chPref val="3"/>
        </dgm:presLayoutVars>
      </dgm:prSet>
      <dgm:spPr/>
      <dgm:t>
        <a:bodyPr/>
        <a:lstStyle/>
        <a:p>
          <a:endParaRPr lang="en-US"/>
        </a:p>
      </dgm:t>
    </dgm:pt>
    <dgm:pt modelId="{84624E7D-DC15-4F80-A838-3B807ACC5173}" type="pres">
      <dgm:prSet presAssocID="{5F7AD29C-B8DA-4792-87CC-9504C41BE146}" presName="parTransOne" presStyleCnt="0"/>
      <dgm:spPr/>
    </dgm:pt>
    <dgm:pt modelId="{A57C63C7-2184-47DE-B324-A8345D871A41}" type="pres">
      <dgm:prSet presAssocID="{5F7AD29C-B8DA-4792-87CC-9504C41BE146}" presName="horzOne" presStyleCnt="0"/>
      <dgm:spPr/>
    </dgm:pt>
    <dgm:pt modelId="{31103CF4-3B3A-4BBB-AE7D-3C3C3C97471E}" type="pres">
      <dgm:prSet presAssocID="{33A1F701-C511-4CDC-B2C7-4161EEE82E44}" presName="vertTwo" presStyleCnt="0"/>
      <dgm:spPr/>
    </dgm:pt>
    <dgm:pt modelId="{D3A92C39-C5D6-458A-B7E2-5AC2BC2F277C}" type="pres">
      <dgm:prSet presAssocID="{33A1F701-C511-4CDC-B2C7-4161EEE82E44}" presName="txTwo" presStyleLbl="node2" presStyleIdx="0" presStyleCnt="1">
        <dgm:presLayoutVars>
          <dgm:chPref val="3"/>
        </dgm:presLayoutVars>
      </dgm:prSet>
      <dgm:spPr/>
      <dgm:t>
        <a:bodyPr/>
        <a:lstStyle/>
        <a:p>
          <a:endParaRPr lang="en-US"/>
        </a:p>
      </dgm:t>
    </dgm:pt>
    <dgm:pt modelId="{CC17073B-206D-4A1F-9AFE-47AD5C8E1F87}" type="pres">
      <dgm:prSet presAssocID="{33A1F701-C511-4CDC-B2C7-4161EEE82E44}" presName="parTransTwo" presStyleCnt="0"/>
      <dgm:spPr/>
    </dgm:pt>
    <dgm:pt modelId="{010767DF-58A4-4AD8-B0EB-002C29097814}" type="pres">
      <dgm:prSet presAssocID="{33A1F701-C511-4CDC-B2C7-4161EEE82E44}" presName="horzTwo" presStyleCnt="0"/>
      <dgm:spPr/>
    </dgm:pt>
    <dgm:pt modelId="{9691759B-8178-4F94-938A-9416D2040D30}" type="pres">
      <dgm:prSet presAssocID="{C45D2D00-0C95-4FD1-B003-CCF08592C257}" presName="vertThree" presStyleCnt="0"/>
      <dgm:spPr/>
    </dgm:pt>
    <dgm:pt modelId="{845703DB-7F56-4729-A2F8-EE6031C383E9}" type="pres">
      <dgm:prSet presAssocID="{C45D2D00-0C95-4FD1-B003-CCF08592C257}" presName="txThree" presStyleLbl="node3" presStyleIdx="0" presStyleCnt="1">
        <dgm:presLayoutVars>
          <dgm:chPref val="3"/>
        </dgm:presLayoutVars>
      </dgm:prSet>
      <dgm:spPr/>
      <dgm:t>
        <a:bodyPr/>
        <a:lstStyle/>
        <a:p>
          <a:endParaRPr lang="en-US"/>
        </a:p>
      </dgm:t>
    </dgm:pt>
    <dgm:pt modelId="{284B06B3-F755-4C71-9E2B-2D396ABD8794}" type="pres">
      <dgm:prSet presAssocID="{C45D2D00-0C95-4FD1-B003-CCF08592C257}" presName="horzThree" presStyleCnt="0"/>
      <dgm:spPr/>
    </dgm:pt>
  </dgm:ptLst>
  <dgm:cxnLst>
    <dgm:cxn modelId="{BCA8BA2E-455B-4C41-9306-674EEB59F2EC}" type="presOf" srcId="{33A1F701-C511-4CDC-B2C7-4161EEE82E44}" destId="{D3A92C39-C5D6-458A-B7E2-5AC2BC2F277C}" srcOrd="0" destOrd="0" presId="urn:microsoft.com/office/officeart/2005/8/layout/architecture"/>
    <dgm:cxn modelId="{49A2BD43-284E-4386-B44D-F4F33CC13C0A}" type="presOf" srcId="{80429A83-469E-4103-AD96-0190FA540B50}" destId="{125E8030-4FEB-46F6-9C09-A1186318F680}" srcOrd="0" destOrd="0" presId="urn:microsoft.com/office/officeart/2005/8/layout/architecture"/>
    <dgm:cxn modelId="{7914A59C-BC9F-44BC-A40F-02C81F07CAC6}" srcId="{33A1F701-C511-4CDC-B2C7-4161EEE82E44}" destId="{C45D2D00-0C95-4FD1-B003-CCF08592C257}" srcOrd="0" destOrd="0" parTransId="{914F7705-FC86-4202-8567-190176BCC7E1}" sibTransId="{58A90CB5-8D4C-4247-9AB9-8091F73538DA}"/>
    <dgm:cxn modelId="{DDCD400F-35E7-4BFF-9A32-BAFC1F083733}" type="presOf" srcId="{5F7AD29C-B8DA-4792-87CC-9504C41BE146}" destId="{0E264498-4EC9-4AE4-B4E0-B3AF374BABE6}" srcOrd="0" destOrd="0" presId="urn:microsoft.com/office/officeart/2005/8/layout/architecture"/>
    <dgm:cxn modelId="{04B08E6A-51E8-473D-A1CE-5D0496A93849}" srcId="{80429A83-469E-4103-AD96-0190FA540B50}" destId="{5F7AD29C-B8DA-4792-87CC-9504C41BE146}" srcOrd="0" destOrd="0" parTransId="{530222AC-B8D0-49FF-8361-7A3A27491C7B}" sibTransId="{EBCB0AA3-8E1D-4354-A756-7068CAE0CA3E}"/>
    <dgm:cxn modelId="{FFABEC8A-596A-42F0-A572-E81706558A67}" srcId="{5F7AD29C-B8DA-4792-87CC-9504C41BE146}" destId="{33A1F701-C511-4CDC-B2C7-4161EEE82E44}" srcOrd="0" destOrd="0" parTransId="{C1BC8825-1464-4304-92BF-C11F90A4B67A}" sibTransId="{C1DDF09F-9276-4B6F-9244-36A519AF6E0C}"/>
    <dgm:cxn modelId="{21AABB00-AB7E-41B2-9D6E-558C222EDD00}" type="presOf" srcId="{C45D2D00-0C95-4FD1-B003-CCF08592C257}" destId="{845703DB-7F56-4729-A2F8-EE6031C383E9}" srcOrd="0" destOrd="0" presId="urn:microsoft.com/office/officeart/2005/8/layout/architecture"/>
    <dgm:cxn modelId="{D4E87171-EAA0-43B8-99F2-99423116E0CC}" type="presParOf" srcId="{125E8030-4FEB-46F6-9C09-A1186318F680}" destId="{D105A088-E036-46D4-B19C-8C9D1CF2A27F}" srcOrd="0" destOrd="0" presId="urn:microsoft.com/office/officeart/2005/8/layout/architecture"/>
    <dgm:cxn modelId="{778299FE-8DC5-4D02-881D-F29C6AB1B6B3}" type="presParOf" srcId="{D105A088-E036-46D4-B19C-8C9D1CF2A27F}" destId="{0E264498-4EC9-4AE4-B4E0-B3AF374BABE6}" srcOrd="0" destOrd="0" presId="urn:microsoft.com/office/officeart/2005/8/layout/architecture"/>
    <dgm:cxn modelId="{74D7DB15-6562-408D-A37A-1F18E273D922}" type="presParOf" srcId="{D105A088-E036-46D4-B19C-8C9D1CF2A27F}" destId="{84624E7D-DC15-4F80-A838-3B807ACC5173}" srcOrd="1" destOrd="0" presId="urn:microsoft.com/office/officeart/2005/8/layout/architecture"/>
    <dgm:cxn modelId="{EC4E83E3-DC93-44B6-93F6-AC0FE62C9C83}" type="presParOf" srcId="{D105A088-E036-46D4-B19C-8C9D1CF2A27F}" destId="{A57C63C7-2184-47DE-B324-A8345D871A41}" srcOrd="2" destOrd="0" presId="urn:microsoft.com/office/officeart/2005/8/layout/architecture"/>
    <dgm:cxn modelId="{B66FC957-E04A-4A55-B24B-D7291DE88E7D}" type="presParOf" srcId="{A57C63C7-2184-47DE-B324-A8345D871A41}" destId="{31103CF4-3B3A-4BBB-AE7D-3C3C3C97471E}" srcOrd="0" destOrd="0" presId="urn:microsoft.com/office/officeart/2005/8/layout/architecture"/>
    <dgm:cxn modelId="{EF61EAD1-AB96-47D1-8170-EFCD90F23A62}" type="presParOf" srcId="{31103CF4-3B3A-4BBB-AE7D-3C3C3C97471E}" destId="{D3A92C39-C5D6-458A-B7E2-5AC2BC2F277C}" srcOrd="0" destOrd="0" presId="urn:microsoft.com/office/officeart/2005/8/layout/architecture"/>
    <dgm:cxn modelId="{FE9F7EE6-05CD-4A32-97E5-880881CF4076}" type="presParOf" srcId="{31103CF4-3B3A-4BBB-AE7D-3C3C3C97471E}" destId="{CC17073B-206D-4A1F-9AFE-47AD5C8E1F87}" srcOrd="1" destOrd="0" presId="urn:microsoft.com/office/officeart/2005/8/layout/architecture"/>
    <dgm:cxn modelId="{A5E7ABE2-2AB4-42BA-8D0C-E4373ACF7322}" type="presParOf" srcId="{31103CF4-3B3A-4BBB-AE7D-3C3C3C97471E}" destId="{010767DF-58A4-4AD8-B0EB-002C29097814}" srcOrd="2" destOrd="0" presId="urn:microsoft.com/office/officeart/2005/8/layout/architecture"/>
    <dgm:cxn modelId="{B52F2DBA-5E0E-4912-9C86-1C84A7C312F7}" type="presParOf" srcId="{010767DF-58A4-4AD8-B0EB-002C29097814}" destId="{9691759B-8178-4F94-938A-9416D2040D30}" srcOrd="0" destOrd="0" presId="urn:microsoft.com/office/officeart/2005/8/layout/architecture"/>
    <dgm:cxn modelId="{A4DCE285-BE3F-4CA3-B682-ECB0C1E390A5}" type="presParOf" srcId="{9691759B-8178-4F94-938A-9416D2040D30}" destId="{845703DB-7F56-4729-A2F8-EE6031C383E9}" srcOrd="0" destOrd="0" presId="urn:microsoft.com/office/officeart/2005/8/layout/architecture"/>
    <dgm:cxn modelId="{CCBCD974-D3DD-42E4-9977-11822CA2C1E5}" type="presParOf" srcId="{9691759B-8178-4F94-938A-9416D2040D30}" destId="{284B06B3-F755-4C71-9E2B-2D396ABD8794}" srcOrd="1" destOrd="0" presId="urn:microsoft.com/office/officeart/2005/8/layout/archite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7E77242-E156-4D31-93A5-5220B95D574B}" type="doc">
      <dgm:prSet loTypeId="urn:microsoft.com/office/officeart/2005/8/layout/architecture" loCatId="hierarchy" qsTypeId="urn:microsoft.com/office/officeart/2005/8/quickstyle/simple1" qsCatId="simple" csTypeId="urn:microsoft.com/office/officeart/2005/8/colors/accent1_2" csCatId="accent1" phldr="1"/>
      <dgm:spPr/>
      <dgm:t>
        <a:bodyPr/>
        <a:lstStyle/>
        <a:p>
          <a:endParaRPr lang="en-US"/>
        </a:p>
      </dgm:t>
    </dgm:pt>
    <dgm:pt modelId="{A957875C-3213-467F-9856-3EDDD3404096}">
      <dgm:prSet phldrT="[Text]"/>
      <dgm:spPr>
        <a:solidFill>
          <a:schemeClr val="bg2">
            <a:lumMod val="50000"/>
          </a:schemeClr>
        </a:solidFill>
      </dgm:spPr>
      <dgm:t>
        <a:bodyPr/>
        <a:lstStyle/>
        <a:p>
          <a:r>
            <a:rPr lang="en-US" dirty="0"/>
            <a:t>HTML</a:t>
          </a:r>
        </a:p>
      </dgm:t>
    </dgm:pt>
    <dgm:pt modelId="{EDC107DB-7904-4207-8598-2836071CF7B1}" type="parTrans" cxnId="{DACB0843-4E6B-4D6C-8A36-79ECC8A2C93D}">
      <dgm:prSet/>
      <dgm:spPr/>
      <dgm:t>
        <a:bodyPr/>
        <a:lstStyle/>
        <a:p>
          <a:endParaRPr lang="en-US"/>
        </a:p>
      </dgm:t>
    </dgm:pt>
    <dgm:pt modelId="{959E8F52-27F4-4286-A905-12C407A72BB0}" type="sibTrans" cxnId="{DACB0843-4E6B-4D6C-8A36-79ECC8A2C93D}">
      <dgm:prSet/>
      <dgm:spPr/>
      <dgm:t>
        <a:bodyPr/>
        <a:lstStyle/>
        <a:p>
          <a:endParaRPr lang="en-US"/>
        </a:p>
      </dgm:t>
    </dgm:pt>
    <dgm:pt modelId="{C4225D29-5BEC-4ADC-9D65-BF22A66EBB62}">
      <dgm:prSet phldrT="[Text]"/>
      <dgm:spPr>
        <a:solidFill>
          <a:schemeClr val="bg2">
            <a:lumMod val="50000"/>
          </a:schemeClr>
        </a:solidFill>
      </dgm:spPr>
      <dgm:t>
        <a:bodyPr/>
        <a:lstStyle/>
        <a:p>
          <a:r>
            <a:rPr lang="en-US" dirty="0"/>
            <a:t>JavaScript</a:t>
          </a:r>
        </a:p>
      </dgm:t>
    </dgm:pt>
    <dgm:pt modelId="{CDA0226E-DF80-4C41-8CCB-CE98470637E3}" type="parTrans" cxnId="{ADF8A15B-2F27-44AC-98F7-B4D7007F37CB}">
      <dgm:prSet/>
      <dgm:spPr/>
      <dgm:t>
        <a:bodyPr/>
        <a:lstStyle/>
        <a:p>
          <a:endParaRPr lang="en-US"/>
        </a:p>
      </dgm:t>
    </dgm:pt>
    <dgm:pt modelId="{7E51D1F8-4D30-4A0A-88B1-F759CCA7D3B9}" type="sibTrans" cxnId="{ADF8A15B-2F27-44AC-98F7-B4D7007F37CB}">
      <dgm:prSet/>
      <dgm:spPr/>
      <dgm:t>
        <a:bodyPr/>
        <a:lstStyle/>
        <a:p>
          <a:endParaRPr lang="en-US"/>
        </a:p>
      </dgm:t>
    </dgm:pt>
    <dgm:pt modelId="{6776DCD7-8AD6-4BE3-8DCC-52073E691E36}">
      <dgm:prSet phldrT="[Text]"/>
      <dgm:spPr>
        <a:solidFill>
          <a:schemeClr val="bg2">
            <a:lumMod val="50000"/>
          </a:schemeClr>
        </a:solidFill>
      </dgm:spPr>
      <dgm:t>
        <a:bodyPr/>
        <a:lstStyle/>
        <a:p>
          <a:r>
            <a:rPr lang="en-US" dirty="0"/>
            <a:t>JSP</a:t>
          </a:r>
        </a:p>
      </dgm:t>
    </dgm:pt>
    <dgm:pt modelId="{0122DEE1-E71E-4F74-8AB7-9420C34E9A69}" type="parTrans" cxnId="{662AC146-5D1E-4789-98FB-626C5711108B}">
      <dgm:prSet/>
      <dgm:spPr/>
      <dgm:t>
        <a:bodyPr/>
        <a:lstStyle/>
        <a:p>
          <a:endParaRPr lang="en-US"/>
        </a:p>
      </dgm:t>
    </dgm:pt>
    <dgm:pt modelId="{089ED0F0-BA5B-42CC-82AE-89E181FBDBB1}" type="sibTrans" cxnId="{662AC146-5D1E-4789-98FB-626C5711108B}">
      <dgm:prSet/>
      <dgm:spPr/>
      <dgm:t>
        <a:bodyPr/>
        <a:lstStyle/>
        <a:p>
          <a:endParaRPr lang="en-US"/>
        </a:p>
      </dgm:t>
    </dgm:pt>
    <dgm:pt modelId="{A480445F-C373-40A6-BE3D-961169079EE6}">
      <dgm:prSet phldrT="[Text]"/>
      <dgm:spPr>
        <a:solidFill>
          <a:schemeClr val="bg2">
            <a:lumMod val="50000"/>
          </a:schemeClr>
        </a:solidFill>
      </dgm:spPr>
      <dgm:t>
        <a:bodyPr/>
        <a:lstStyle/>
        <a:p>
          <a:r>
            <a:rPr lang="en-US" dirty="0"/>
            <a:t>AngularJS</a:t>
          </a:r>
        </a:p>
      </dgm:t>
    </dgm:pt>
    <dgm:pt modelId="{49538D62-A597-450E-8F17-972F4AA63028}" type="parTrans" cxnId="{92E69006-AF37-40F9-A98F-F4B9426C3221}">
      <dgm:prSet/>
      <dgm:spPr/>
      <dgm:t>
        <a:bodyPr/>
        <a:lstStyle/>
        <a:p>
          <a:endParaRPr lang="en-US"/>
        </a:p>
      </dgm:t>
    </dgm:pt>
    <dgm:pt modelId="{E6CAECBC-1395-4D1E-BBEB-656E348B91AF}" type="sibTrans" cxnId="{92E69006-AF37-40F9-A98F-F4B9426C3221}">
      <dgm:prSet/>
      <dgm:spPr/>
      <dgm:t>
        <a:bodyPr/>
        <a:lstStyle/>
        <a:p>
          <a:endParaRPr lang="en-US"/>
        </a:p>
      </dgm:t>
    </dgm:pt>
    <dgm:pt modelId="{EE919198-0544-4226-9ED1-3273CA27CDB5}" type="pres">
      <dgm:prSet presAssocID="{27E77242-E156-4D31-93A5-5220B95D574B}" presName="Name0" presStyleCnt="0">
        <dgm:presLayoutVars>
          <dgm:chPref val="1"/>
          <dgm:dir/>
          <dgm:animOne val="branch"/>
          <dgm:animLvl val="lvl"/>
          <dgm:resizeHandles/>
        </dgm:presLayoutVars>
      </dgm:prSet>
      <dgm:spPr/>
      <dgm:t>
        <a:bodyPr/>
        <a:lstStyle/>
        <a:p>
          <a:endParaRPr lang="en-US"/>
        </a:p>
      </dgm:t>
    </dgm:pt>
    <dgm:pt modelId="{1A550C9B-A6F4-4CB2-8B97-4B47DA0AFAA6}" type="pres">
      <dgm:prSet presAssocID="{A957875C-3213-467F-9856-3EDDD3404096}" presName="vertOne" presStyleCnt="0"/>
      <dgm:spPr/>
    </dgm:pt>
    <dgm:pt modelId="{A8A35E3C-C301-4197-8B9B-1AB69FBA7A4F}" type="pres">
      <dgm:prSet presAssocID="{A957875C-3213-467F-9856-3EDDD3404096}" presName="txOne" presStyleLbl="node0" presStyleIdx="0" presStyleCnt="1" custLinFactY="204406" custLinFactNeighborX="-54052" custLinFactNeighborY="300000">
        <dgm:presLayoutVars>
          <dgm:chPref val="3"/>
        </dgm:presLayoutVars>
      </dgm:prSet>
      <dgm:spPr/>
      <dgm:t>
        <a:bodyPr/>
        <a:lstStyle/>
        <a:p>
          <a:endParaRPr lang="en-US"/>
        </a:p>
      </dgm:t>
    </dgm:pt>
    <dgm:pt modelId="{7A83485C-2158-445A-9BD3-C21317AE4562}" type="pres">
      <dgm:prSet presAssocID="{A957875C-3213-467F-9856-3EDDD3404096}" presName="parTransOne" presStyleCnt="0"/>
      <dgm:spPr/>
    </dgm:pt>
    <dgm:pt modelId="{BA8B4D33-7AC5-4185-BBC4-FB48BB2F9D0F}" type="pres">
      <dgm:prSet presAssocID="{A957875C-3213-467F-9856-3EDDD3404096}" presName="horzOne" presStyleCnt="0"/>
      <dgm:spPr/>
    </dgm:pt>
    <dgm:pt modelId="{6635B382-301A-4392-86F6-A6BD12E1520A}" type="pres">
      <dgm:prSet presAssocID="{C4225D29-5BEC-4ADC-9D65-BF22A66EBB62}" presName="vertTwo" presStyleCnt="0"/>
      <dgm:spPr/>
    </dgm:pt>
    <dgm:pt modelId="{2B02E609-81C0-4FAE-8DA5-1A11A175583C}" type="pres">
      <dgm:prSet presAssocID="{C4225D29-5BEC-4ADC-9D65-BF22A66EBB62}" presName="txTwo" presStyleLbl="node2" presStyleIdx="0" presStyleCnt="1">
        <dgm:presLayoutVars>
          <dgm:chPref val="3"/>
        </dgm:presLayoutVars>
      </dgm:prSet>
      <dgm:spPr/>
      <dgm:t>
        <a:bodyPr/>
        <a:lstStyle/>
        <a:p>
          <a:endParaRPr lang="en-US"/>
        </a:p>
      </dgm:t>
    </dgm:pt>
    <dgm:pt modelId="{BDB693ED-D136-4F73-9F3C-0209B53E670F}" type="pres">
      <dgm:prSet presAssocID="{C4225D29-5BEC-4ADC-9D65-BF22A66EBB62}" presName="parTransTwo" presStyleCnt="0"/>
      <dgm:spPr/>
    </dgm:pt>
    <dgm:pt modelId="{A5BA3F1B-A624-4E9D-A3EB-4365ABE659B6}" type="pres">
      <dgm:prSet presAssocID="{C4225D29-5BEC-4ADC-9D65-BF22A66EBB62}" presName="horzTwo" presStyleCnt="0"/>
      <dgm:spPr/>
    </dgm:pt>
    <dgm:pt modelId="{24248CA8-0641-491E-AF34-72CFBAD500D5}" type="pres">
      <dgm:prSet presAssocID="{6776DCD7-8AD6-4BE3-8DCC-52073E691E36}" presName="vertThree" presStyleCnt="0"/>
      <dgm:spPr/>
    </dgm:pt>
    <dgm:pt modelId="{E4EC7546-BAAE-44B3-8BF4-AABD101A4BF6}" type="pres">
      <dgm:prSet presAssocID="{6776DCD7-8AD6-4BE3-8DCC-52073E691E36}" presName="txThree" presStyleLbl="node3" presStyleIdx="0" presStyleCnt="1">
        <dgm:presLayoutVars>
          <dgm:chPref val="3"/>
        </dgm:presLayoutVars>
      </dgm:prSet>
      <dgm:spPr/>
      <dgm:t>
        <a:bodyPr/>
        <a:lstStyle/>
        <a:p>
          <a:endParaRPr lang="en-US"/>
        </a:p>
      </dgm:t>
    </dgm:pt>
    <dgm:pt modelId="{566D7B71-DFE9-4F98-912E-E2C0D3607336}" type="pres">
      <dgm:prSet presAssocID="{6776DCD7-8AD6-4BE3-8DCC-52073E691E36}" presName="parTransThree" presStyleCnt="0"/>
      <dgm:spPr/>
    </dgm:pt>
    <dgm:pt modelId="{C41ADC32-B87D-4FBC-9F99-B26A6BF04C9D}" type="pres">
      <dgm:prSet presAssocID="{6776DCD7-8AD6-4BE3-8DCC-52073E691E36}" presName="horzThree" presStyleCnt="0"/>
      <dgm:spPr/>
    </dgm:pt>
    <dgm:pt modelId="{48542EE9-3597-4E7A-806B-D9AF961085D7}" type="pres">
      <dgm:prSet presAssocID="{A480445F-C373-40A6-BE3D-961169079EE6}" presName="vertFour" presStyleCnt="0">
        <dgm:presLayoutVars>
          <dgm:chPref val="3"/>
        </dgm:presLayoutVars>
      </dgm:prSet>
      <dgm:spPr/>
    </dgm:pt>
    <dgm:pt modelId="{81106DE5-D3A6-4E0E-91BE-227830A57388}" type="pres">
      <dgm:prSet presAssocID="{A480445F-C373-40A6-BE3D-961169079EE6}" presName="txFour" presStyleLbl="node4" presStyleIdx="0" presStyleCnt="1">
        <dgm:presLayoutVars>
          <dgm:chPref val="3"/>
        </dgm:presLayoutVars>
      </dgm:prSet>
      <dgm:spPr/>
      <dgm:t>
        <a:bodyPr/>
        <a:lstStyle/>
        <a:p>
          <a:endParaRPr lang="en-US"/>
        </a:p>
      </dgm:t>
    </dgm:pt>
    <dgm:pt modelId="{CC97457F-6314-48A0-B354-27E4A0FC8F32}" type="pres">
      <dgm:prSet presAssocID="{A480445F-C373-40A6-BE3D-961169079EE6}" presName="horzFour" presStyleCnt="0"/>
      <dgm:spPr/>
    </dgm:pt>
  </dgm:ptLst>
  <dgm:cxnLst>
    <dgm:cxn modelId="{6AE2CB04-E18E-43E1-A398-78AA6DCA0CE5}" type="presOf" srcId="{6776DCD7-8AD6-4BE3-8DCC-52073E691E36}" destId="{E4EC7546-BAAE-44B3-8BF4-AABD101A4BF6}" srcOrd="0" destOrd="0" presId="urn:microsoft.com/office/officeart/2005/8/layout/architecture"/>
    <dgm:cxn modelId="{27C6F4BA-B28E-4BFF-AC8E-3A0D2955ECF8}" type="presOf" srcId="{A480445F-C373-40A6-BE3D-961169079EE6}" destId="{81106DE5-D3A6-4E0E-91BE-227830A57388}" srcOrd="0" destOrd="0" presId="urn:microsoft.com/office/officeart/2005/8/layout/architecture"/>
    <dgm:cxn modelId="{0F7BF5B2-76FF-4870-ACC0-8F2C05B0A855}" type="presOf" srcId="{C4225D29-5BEC-4ADC-9D65-BF22A66EBB62}" destId="{2B02E609-81C0-4FAE-8DA5-1A11A175583C}" srcOrd="0" destOrd="0" presId="urn:microsoft.com/office/officeart/2005/8/layout/architecture"/>
    <dgm:cxn modelId="{DACB0843-4E6B-4D6C-8A36-79ECC8A2C93D}" srcId="{27E77242-E156-4D31-93A5-5220B95D574B}" destId="{A957875C-3213-467F-9856-3EDDD3404096}" srcOrd="0" destOrd="0" parTransId="{EDC107DB-7904-4207-8598-2836071CF7B1}" sibTransId="{959E8F52-27F4-4286-A905-12C407A72BB0}"/>
    <dgm:cxn modelId="{662AC146-5D1E-4789-98FB-626C5711108B}" srcId="{C4225D29-5BEC-4ADC-9D65-BF22A66EBB62}" destId="{6776DCD7-8AD6-4BE3-8DCC-52073E691E36}" srcOrd="0" destOrd="0" parTransId="{0122DEE1-E71E-4F74-8AB7-9420C34E9A69}" sibTransId="{089ED0F0-BA5B-42CC-82AE-89E181FBDBB1}"/>
    <dgm:cxn modelId="{FA87FC9B-5FB6-4DC7-83D4-063A2636031C}" type="presOf" srcId="{A957875C-3213-467F-9856-3EDDD3404096}" destId="{A8A35E3C-C301-4197-8B9B-1AB69FBA7A4F}" srcOrd="0" destOrd="0" presId="urn:microsoft.com/office/officeart/2005/8/layout/architecture"/>
    <dgm:cxn modelId="{0D818B05-788F-490D-A53F-704DECEADAB6}" type="presOf" srcId="{27E77242-E156-4D31-93A5-5220B95D574B}" destId="{EE919198-0544-4226-9ED1-3273CA27CDB5}" srcOrd="0" destOrd="0" presId="urn:microsoft.com/office/officeart/2005/8/layout/architecture"/>
    <dgm:cxn modelId="{ADF8A15B-2F27-44AC-98F7-B4D7007F37CB}" srcId="{A957875C-3213-467F-9856-3EDDD3404096}" destId="{C4225D29-5BEC-4ADC-9D65-BF22A66EBB62}" srcOrd="0" destOrd="0" parTransId="{CDA0226E-DF80-4C41-8CCB-CE98470637E3}" sibTransId="{7E51D1F8-4D30-4A0A-88B1-F759CCA7D3B9}"/>
    <dgm:cxn modelId="{92E69006-AF37-40F9-A98F-F4B9426C3221}" srcId="{6776DCD7-8AD6-4BE3-8DCC-52073E691E36}" destId="{A480445F-C373-40A6-BE3D-961169079EE6}" srcOrd="0" destOrd="0" parTransId="{49538D62-A597-450E-8F17-972F4AA63028}" sibTransId="{E6CAECBC-1395-4D1E-BBEB-656E348B91AF}"/>
    <dgm:cxn modelId="{EEBA24A8-FB7D-4E02-9015-773A4B21ED77}" type="presParOf" srcId="{EE919198-0544-4226-9ED1-3273CA27CDB5}" destId="{1A550C9B-A6F4-4CB2-8B97-4B47DA0AFAA6}" srcOrd="0" destOrd="0" presId="urn:microsoft.com/office/officeart/2005/8/layout/architecture"/>
    <dgm:cxn modelId="{8D8C8DD3-A6C2-4486-B527-A6EDCC70030A}" type="presParOf" srcId="{1A550C9B-A6F4-4CB2-8B97-4B47DA0AFAA6}" destId="{A8A35E3C-C301-4197-8B9B-1AB69FBA7A4F}" srcOrd="0" destOrd="0" presId="urn:microsoft.com/office/officeart/2005/8/layout/architecture"/>
    <dgm:cxn modelId="{76D34306-1DAA-4C94-8D75-60AC9FBEAB0F}" type="presParOf" srcId="{1A550C9B-A6F4-4CB2-8B97-4B47DA0AFAA6}" destId="{7A83485C-2158-445A-9BD3-C21317AE4562}" srcOrd="1" destOrd="0" presId="urn:microsoft.com/office/officeart/2005/8/layout/architecture"/>
    <dgm:cxn modelId="{FD266978-0694-4708-A0BF-4ED62048EBBC}" type="presParOf" srcId="{1A550C9B-A6F4-4CB2-8B97-4B47DA0AFAA6}" destId="{BA8B4D33-7AC5-4185-BBC4-FB48BB2F9D0F}" srcOrd="2" destOrd="0" presId="urn:microsoft.com/office/officeart/2005/8/layout/architecture"/>
    <dgm:cxn modelId="{AE14A696-CBA0-44F3-949C-B140F1FA758E}" type="presParOf" srcId="{BA8B4D33-7AC5-4185-BBC4-FB48BB2F9D0F}" destId="{6635B382-301A-4392-86F6-A6BD12E1520A}" srcOrd="0" destOrd="0" presId="urn:microsoft.com/office/officeart/2005/8/layout/architecture"/>
    <dgm:cxn modelId="{CE8519B3-0109-4D62-841E-5B2FC9B3E4BE}" type="presParOf" srcId="{6635B382-301A-4392-86F6-A6BD12E1520A}" destId="{2B02E609-81C0-4FAE-8DA5-1A11A175583C}" srcOrd="0" destOrd="0" presId="urn:microsoft.com/office/officeart/2005/8/layout/architecture"/>
    <dgm:cxn modelId="{351B17C1-526F-41A1-9FFB-D25834BDDDB9}" type="presParOf" srcId="{6635B382-301A-4392-86F6-A6BD12E1520A}" destId="{BDB693ED-D136-4F73-9F3C-0209B53E670F}" srcOrd="1" destOrd="0" presId="urn:microsoft.com/office/officeart/2005/8/layout/architecture"/>
    <dgm:cxn modelId="{8E48B479-F925-412F-84A4-F3D67F7563D8}" type="presParOf" srcId="{6635B382-301A-4392-86F6-A6BD12E1520A}" destId="{A5BA3F1B-A624-4E9D-A3EB-4365ABE659B6}" srcOrd="2" destOrd="0" presId="urn:microsoft.com/office/officeart/2005/8/layout/architecture"/>
    <dgm:cxn modelId="{783B525E-8627-4184-B154-A624D5EE45A2}" type="presParOf" srcId="{A5BA3F1B-A624-4E9D-A3EB-4365ABE659B6}" destId="{24248CA8-0641-491E-AF34-72CFBAD500D5}" srcOrd="0" destOrd="0" presId="urn:microsoft.com/office/officeart/2005/8/layout/architecture"/>
    <dgm:cxn modelId="{9EE9F626-9DA7-4EBD-95BB-1930F9302BF7}" type="presParOf" srcId="{24248CA8-0641-491E-AF34-72CFBAD500D5}" destId="{E4EC7546-BAAE-44B3-8BF4-AABD101A4BF6}" srcOrd="0" destOrd="0" presId="urn:microsoft.com/office/officeart/2005/8/layout/architecture"/>
    <dgm:cxn modelId="{AACA183B-EF4F-465E-A5F3-62D5F977B8E5}" type="presParOf" srcId="{24248CA8-0641-491E-AF34-72CFBAD500D5}" destId="{566D7B71-DFE9-4F98-912E-E2C0D3607336}" srcOrd="1" destOrd="0" presId="urn:microsoft.com/office/officeart/2005/8/layout/architecture"/>
    <dgm:cxn modelId="{E923605C-34FA-41D2-AD4F-F8B193193F3F}" type="presParOf" srcId="{24248CA8-0641-491E-AF34-72CFBAD500D5}" destId="{C41ADC32-B87D-4FBC-9F99-B26A6BF04C9D}" srcOrd="2" destOrd="0" presId="urn:microsoft.com/office/officeart/2005/8/layout/architecture"/>
    <dgm:cxn modelId="{CACA88F8-B74D-44CA-A58A-78D16BD7D9F6}" type="presParOf" srcId="{C41ADC32-B87D-4FBC-9F99-B26A6BF04C9D}" destId="{48542EE9-3597-4E7A-806B-D9AF961085D7}" srcOrd="0" destOrd="0" presId="urn:microsoft.com/office/officeart/2005/8/layout/architecture"/>
    <dgm:cxn modelId="{FF60EC5C-2C74-4631-B850-1CE005C24D22}" type="presParOf" srcId="{48542EE9-3597-4E7A-806B-D9AF961085D7}" destId="{81106DE5-D3A6-4E0E-91BE-227830A57388}" srcOrd="0" destOrd="0" presId="urn:microsoft.com/office/officeart/2005/8/layout/architecture"/>
    <dgm:cxn modelId="{3F495771-7998-4B98-BE9B-C903D0E16FF9}" type="presParOf" srcId="{48542EE9-3597-4E7A-806B-D9AF961085D7}" destId="{CC97457F-6314-48A0-B354-27E4A0FC8F32}" srcOrd="1" destOrd="0" presId="urn:microsoft.com/office/officeart/2005/8/layout/architecture"/>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82FBA9-8FD6-BD41-88A6-C37D4F461893}">
      <dsp:nvSpPr>
        <dsp:cNvPr id="0" name=""/>
        <dsp:cNvSpPr/>
      </dsp:nvSpPr>
      <dsp:spPr>
        <a:xfrm>
          <a:off x="1981" y="900249"/>
          <a:ext cx="3126953" cy="187617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600200">
            <a:lnSpc>
              <a:spcPct val="90000"/>
            </a:lnSpc>
            <a:spcBef>
              <a:spcPct val="0"/>
            </a:spcBef>
            <a:spcAft>
              <a:spcPct val="35000"/>
            </a:spcAft>
          </a:pPr>
          <a:r>
            <a:rPr lang="en-US" sz="3600" kern="1200"/>
            <a:t>Monolith</a:t>
          </a:r>
        </a:p>
      </dsp:txBody>
      <dsp:txXfrm>
        <a:off x="1981" y="900249"/>
        <a:ext cx="3126953" cy="1876171"/>
      </dsp:txXfrm>
    </dsp:sp>
    <dsp:sp modelId="{EE0CFC1C-744D-304A-B33A-FCF15E18A114}">
      <dsp:nvSpPr>
        <dsp:cNvPr id="0" name=""/>
        <dsp:cNvSpPr/>
      </dsp:nvSpPr>
      <dsp:spPr>
        <a:xfrm>
          <a:off x="3177107" y="1716835"/>
          <a:ext cx="469042" cy="243000"/>
        </a:xfrm>
        <a:prstGeom prst="rightArrow">
          <a:avLst>
            <a:gd name="adj1" fmla="val 50000"/>
            <a:gd name="adj2" fmla="val 50000"/>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7AAE9A-C455-634A-9982-9044BAFDE1D8}">
      <dsp:nvSpPr>
        <dsp:cNvPr id="0" name=""/>
        <dsp:cNvSpPr/>
      </dsp:nvSpPr>
      <dsp:spPr>
        <a:xfrm>
          <a:off x="3694323" y="900249"/>
          <a:ext cx="3126953" cy="1876171"/>
        </a:xfrm>
        <a:prstGeom prst="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t" anchorCtr="0">
          <a:noAutofit/>
        </a:bodyPr>
        <a:lstStyle/>
        <a:p>
          <a:pPr lvl="0" algn="l" defTabSz="1600200">
            <a:lnSpc>
              <a:spcPct val="90000"/>
            </a:lnSpc>
            <a:spcBef>
              <a:spcPct val="0"/>
            </a:spcBef>
            <a:spcAft>
              <a:spcPct val="35000"/>
            </a:spcAft>
          </a:pPr>
          <a:r>
            <a:rPr lang="en-US" sz="3600" kern="1200" dirty="0"/>
            <a:t>Microservices</a:t>
          </a:r>
        </a:p>
        <a:p>
          <a:pPr marL="285750" lvl="1" indent="-285750" algn="l" defTabSz="1244600">
            <a:lnSpc>
              <a:spcPct val="90000"/>
            </a:lnSpc>
            <a:spcBef>
              <a:spcPct val="0"/>
            </a:spcBef>
            <a:spcAft>
              <a:spcPct val="15000"/>
            </a:spcAft>
            <a:buChar char="•"/>
          </a:pPr>
          <a:r>
            <a:rPr lang="en-US" sz="2800" kern="1200" dirty="0" smtClean="0"/>
            <a:t>Principles</a:t>
          </a:r>
          <a:endParaRPr lang="en-US" sz="2800" kern="1200" dirty="0"/>
        </a:p>
        <a:p>
          <a:pPr marL="285750" lvl="1" indent="-285750" algn="l" defTabSz="1244600">
            <a:lnSpc>
              <a:spcPct val="90000"/>
            </a:lnSpc>
            <a:spcBef>
              <a:spcPct val="0"/>
            </a:spcBef>
            <a:spcAft>
              <a:spcPct val="15000"/>
            </a:spcAft>
            <a:buChar char="•"/>
          </a:pPr>
          <a:r>
            <a:rPr lang="en-US" sz="2800" kern="1200" dirty="0" smtClean="0"/>
            <a:t>Pre-requisite</a:t>
          </a:r>
          <a:endParaRPr lang="en-US" sz="2800" kern="1200" dirty="0"/>
        </a:p>
      </dsp:txBody>
      <dsp:txXfrm>
        <a:off x="3694323" y="900249"/>
        <a:ext cx="3126953" cy="1876171"/>
      </dsp:txXfrm>
    </dsp:sp>
    <dsp:sp modelId="{A9D686CA-3F3B-994A-8B12-6C4EEE3B304D}">
      <dsp:nvSpPr>
        <dsp:cNvPr id="0" name=""/>
        <dsp:cNvSpPr/>
      </dsp:nvSpPr>
      <dsp:spPr>
        <a:xfrm>
          <a:off x="6869449" y="1716835"/>
          <a:ext cx="469042" cy="243000"/>
        </a:xfrm>
        <a:prstGeom prst="rightArrow">
          <a:avLst>
            <a:gd name="adj1" fmla="val 50000"/>
            <a:gd name="adj2" fmla="val 50000"/>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AEA1CC-9209-2A45-8099-AD9D2F014229}">
      <dsp:nvSpPr>
        <dsp:cNvPr id="0" name=""/>
        <dsp:cNvSpPr/>
      </dsp:nvSpPr>
      <dsp:spPr>
        <a:xfrm>
          <a:off x="7386665" y="900249"/>
          <a:ext cx="3126953" cy="1876171"/>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600200">
            <a:lnSpc>
              <a:spcPct val="90000"/>
            </a:lnSpc>
            <a:spcBef>
              <a:spcPct val="0"/>
            </a:spcBef>
            <a:spcAft>
              <a:spcPct val="35000"/>
            </a:spcAft>
          </a:pPr>
          <a:r>
            <a:rPr lang="en-US" sz="3600" kern="1200" dirty="0" smtClean="0"/>
            <a:t>Moving </a:t>
          </a:r>
          <a:r>
            <a:rPr lang="en-US" sz="3600" kern="1200" dirty="0"/>
            <a:t>to Microservices</a:t>
          </a:r>
        </a:p>
      </dsp:txBody>
      <dsp:txXfrm>
        <a:off x="7386665" y="900249"/>
        <a:ext cx="3126953" cy="18761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264498-4EC9-4AE4-B4E0-B3AF374BABE6}">
      <dsp:nvSpPr>
        <dsp:cNvPr id="0" name=""/>
        <dsp:cNvSpPr/>
      </dsp:nvSpPr>
      <dsp:spPr>
        <a:xfrm>
          <a:off x="0" y="1590283"/>
          <a:ext cx="4263031" cy="719575"/>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Data Access</a:t>
          </a:r>
        </a:p>
      </dsp:txBody>
      <dsp:txXfrm>
        <a:off x="21076" y="1611359"/>
        <a:ext cx="4220879" cy="677423"/>
      </dsp:txXfrm>
    </dsp:sp>
    <dsp:sp modelId="{D3A92C39-C5D6-458A-B7E2-5AC2BC2F277C}">
      <dsp:nvSpPr>
        <dsp:cNvPr id="0" name=""/>
        <dsp:cNvSpPr/>
      </dsp:nvSpPr>
      <dsp:spPr>
        <a:xfrm>
          <a:off x="2083" y="795141"/>
          <a:ext cx="4263031" cy="719575"/>
        </a:xfrm>
        <a:prstGeom prst="roundRect">
          <a:avLst>
            <a:gd name="adj" fmla="val 10000"/>
          </a:avLst>
        </a:prstGeom>
        <a:solidFill>
          <a:schemeClr val="accent6">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Business Service</a:t>
          </a:r>
        </a:p>
      </dsp:txBody>
      <dsp:txXfrm>
        <a:off x="23159" y="816217"/>
        <a:ext cx="4220879" cy="677423"/>
      </dsp:txXfrm>
    </dsp:sp>
    <dsp:sp modelId="{845703DB-7F56-4729-A2F8-EE6031C383E9}">
      <dsp:nvSpPr>
        <dsp:cNvPr id="0" name=""/>
        <dsp:cNvSpPr/>
      </dsp:nvSpPr>
      <dsp:spPr>
        <a:xfrm>
          <a:off x="2083" y="1124"/>
          <a:ext cx="4263031" cy="719575"/>
        </a:xfrm>
        <a:prstGeom prst="roundRect">
          <a:avLst>
            <a:gd name="adj" fmla="val 10000"/>
          </a:avLst>
        </a:prstGeom>
        <a:solidFill>
          <a:schemeClr val="accent4">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Controllers/Servlets</a:t>
          </a:r>
        </a:p>
      </dsp:txBody>
      <dsp:txXfrm>
        <a:off x="23159" y="22200"/>
        <a:ext cx="4220879" cy="6774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A35E3C-C301-4197-8B9B-1AB69FBA7A4F}">
      <dsp:nvSpPr>
        <dsp:cNvPr id="0" name=""/>
        <dsp:cNvSpPr/>
      </dsp:nvSpPr>
      <dsp:spPr>
        <a:xfrm>
          <a:off x="0" y="1745365"/>
          <a:ext cx="1219783" cy="564494"/>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a:t>HTML</a:t>
          </a:r>
        </a:p>
      </dsp:txBody>
      <dsp:txXfrm>
        <a:off x="16533" y="1761898"/>
        <a:ext cx="1186717" cy="531428"/>
      </dsp:txXfrm>
    </dsp:sp>
    <dsp:sp modelId="{2B02E609-81C0-4FAE-8DA5-1A11A175583C}">
      <dsp:nvSpPr>
        <dsp:cNvPr id="0" name=""/>
        <dsp:cNvSpPr/>
      </dsp:nvSpPr>
      <dsp:spPr>
        <a:xfrm>
          <a:off x="596" y="1163284"/>
          <a:ext cx="1219783" cy="564494"/>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a:t>JavaScript</a:t>
          </a:r>
        </a:p>
      </dsp:txBody>
      <dsp:txXfrm>
        <a:off x="17129" y="1179817"/>
        <a:ext cx="1186717" cy="531428"/>
      </dsp:txXfrm>
    </dsp:sp>
    <dsp:sp modelId="{E4EC7546-BAAE-44B3-8BF4-AABD101A4BF6}">
      <dsp:nvSpPr>
        <dsp:cNvPr id="0" name=""/>
        <dsp:cNvSpPr/>
      </dsp:nvSpPr>
      <dsp:spPr>
        <a:xfrm>
          <a:off x="596" y="582080"/>
          <a:ext cx="1219783" cy="564494"/>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a:t>JSP</a:t>
          </a:r>
        </a:p>
      </dsp:txBody>
      <dsp:txXfrm>
        <a:off x="17129" y="598613"/>
        <a:ext cx="1186717" cy="531428"/>
      </dsp:txXfrm>
    </dsp:sp>
    <dsp:sp modelId="{81106DE5-D3A6-4E0E-91BE-227830A57388}">
      <dsp:nvSpPr>
        <dsp:cNvPr id="0" name=""/>
        <dsp:cNvSpPr/>
      </dsp:nvSpPr>
      <dsp:spPr>
        <a:xfrm>
          <a:off x="596" y="876"/>
          <a:ext cx="1219783" cy="564494"/>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a:t>AngularJS</a:t>
          </a:r>
        </a:p>
      </dsp:txBody>
      <dsp:txXfrm>
        <a:off x="17129" y="17409"/>
        <a:ext cx="1186717" cy="531428"/>
      </dsp:txXfrm>
    </dsp:sp>
  </dsp:spTree>
</dsp:drawing>
</file>

<file path=ppt/diagrams/layout1.xml><?xml version="1.0" encoding="utf-8"?>
<dgm:layoutDef xmlns:dgm="http://schemas.openxmlformats.org/drawingml/2006/diagram" xmlns:a="http://schemas.openxmlformats.org/drawingml/2006/main" uniqueId="urn:microsoft.com/office/officeart/2016/7/layout/BasicProcessNew">
  <dgm:title val="Basic Process New"/>
  <dgm:desc val=""/>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fact="0.15"/>
      <dgm:constr type="h" for="ch" forName="sibTrans" op="equ"/>
    </dgm:constrLst>
    <dgm:ruleLst>
      <dgm:rule type="h" for="ch" forName="sibTrans" val="6.75" fact="NaN" max="NaN"/>
      <dgm:rule type="w" for="ch" forName="sibTrans" val="8.75" fact="NaN" max="NaN"/>
    </dgm:ruleLst>
    <dgm:forEach name="nodesForEach" axis="ch" ptType="node">
      <dgm:layoutNode name="node">
        <dgm:varLst>
          <dgm:bulletEnabled val="1"/>
        </dgm:varLst>
        <dgm:alg type="tx"/>
        <dgm:shape xmlns:r="http://schemas.openxmlformats.org/officeDocument/2006/relationships" type="rect" r:blip="">
          <dgm:adjLst>
            <dgm:adj idx="1" val="0.1"/>
          </dgm:adjLst>
        </dgm:shape>
        <dgm:presOf axis="desOrSelf" ptType="node"/>
        <dgm:constrLst>
          <dgm:constr type="h" refType="w" fact="0.6"/>
          <dgm:constr type="lMarg" val="12"/>
          <dgm:constr type="rMarg" val="12"/>
          <dgm:constr type="tMarg" val="12"/>
          <dgm:constr type="bMarg" val="12"/>
        </dgm:constrLst>
        <dgm:ruleLst>
          <dgm:rule type="primFontSz" val="11" fact="NaN" max="NaN"/>
          <dgm:rule type="primFontSz" val="18" fact="NaN" max="NaN"/>
          <dgm:rule type="h" val="NaN" fact="1.5" max="NaN"/>
          <dgm:rule type="primFontSz" val="11" fact="NaN" max="NaN"/>
          <dgm:rule type="h" val="INF" fact="NaN" max="NaN"/>
        </dgm:ruleLst>
      </dgm:layoutNode>
      <dgm:forEach name="sibTransForEach" axis="followSib" ptType="sibTrans" cnt="1">
        <dgm:layoutNode name="sibTransSpacerBeforeConnector" styleLbl="node1">
          <dgm:alg type="sp"/>
          <dgm:shape xmlns:r="http://schemas.openxmlformats.org/officeDocument/2006/relationships" r:blip="">
            <dgm:adjLst/>
          </dgm:shape>
          <dgm:constrLst>
            <dgm:constr type="w" val="4.5"/>
          </dgm:constrLst>
          <dgm:presOf/>
          <dgm:ruleLst>
            <dgm:rule type="w" val="4.5" fact="NaN" max="NaN"/>
          </dgm:ruleLst>
        </dgm:layoutNode>
        <dgm:layoutNode name="sibTrans" styleLbl="node1">
          <dgm:alg type="sp"/>
          <dgm:shape xmlns:r="http://schemas.openxmlformats.org/officeDocument/2006/relationships" type="rightArrow" r:blip="">
            <dgm:adjLst>
              <dgm:adj idx="1" val="0.5"/>
            </dgm:adjLst>
          </dgm:shape>
          <dgm:presOf axis="self"/>
          <dgm:constrLst>
            <dgm:constr type="h" val="6.75"/>
          </dgm:constrLst>
          <dgm:ruleLst>
            <dgm:rule type="h" val="6.75" fact="NaN" max="NaN"/>
            <dgm:rule type="w" val="8.75" fact="NaN" max="NaN"/>
          </dgm:ruleLst>
        </dgm:layoutNode>
        <dgm:layoutNode name="sibTransSpacerAfterConnector">
          <dgm:alg type="sp"/>
          <dgm:shape xmlns:r="http://schemas.openxmlformats.org/officeDocument/2006/relationships" r:blip="">
            <dgm:adjLst/>
          </dgm:shape>
          <dgm:constrLst>
            <dgm:constr type="w" val="4.5"/>
          </dgm:constrLst>
          <dgm:presOf/>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53856350-0F3D-4340-9902-4EE7799A7D6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1989AA8C-BE69-479C-BE70-4DBCEA1C77A8}"/>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C222FC-6C3F-4E34-87AC-EA305D81A16E}" type="datetimeFigureOut">
              <a:rPr lang="en-US" smtClean="0"/>
              <a:t>6/21/17</a:t>
            </a:fld>
            <a:endParaRPr lang="en-US"/>
          </a:p>
        </p:txBody>
      </p:sp>
      <p:sp>
        <p:nvSpPr>
          <p:cNvPr id="4" name="Slide Image Placeholder 3">
            <a:extLst>
              <a:ext uri="{FF2B5EF4-FFF2-40B4-BE49-F238E27FC236}">
                <a16:creationId xmlns="" xmlns:a16="http://schemas.microsoft.com/office/drawing/2014/main" id="{863666CB-9520-4119-8314-12408CD1B4E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 xmlns:a16="http://schemas.microsoft.com/office/drawing/2014/main" id="{1AC06703-7F38-4AF7-9F06-FE59671D486F}"/>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 xmlns:a16="http://schemas.microsoft.com/office/drawing/2014/main" id="{0D5F167E-9C67-4485-834E-80B9A121764A}"/>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 xmlns:a16="http://schemas.microsoft.com/office/drawing/2014/main" id="{DF34D324-8707-4BB1-A539-3E0C02399C70}"/>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C52641-524C-45CD-8B90-C139A2F8AA16}"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1153B4-1DCE-4D14-95B2-652DC72D556B}" type="slidenum">
              <a:rPr lang="en-US" smtClean="0"/>
              <a:t>4</a:t>
            </a:fld>
            <a:endParaRPr lang="en-US"/>
          </a:p>
        </p:txBody>
      </p:sp>
    </p:spTree>
    <p:extLst>
      <p:ext uri="{BB962C8B-B14F-4D97-AF65-F5344CB8AC3E}">
        <p14:creationId xmlns:p14="http://schemas.microsoft.com/office/powerpoint/2010/main" val="8264165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C52641-524C-45CD-8B90-C139A2F8AA16}" type="slidenum">
              <a:rPr lang="en-US" smtClean="0"/>
              <a:t>36</a:t>
            </a:fld>
            <a:endParaRPr lang="en-US"/>
          </a:p>
        </p:txBody>
      </p:sp>
    </p:spTree>
    <p:extLst>
      <p:ext uri="{BB962C8B-B14F-4D97-AF65-F5344CB8AC3E}">
        <p14:creationId xmlns:p14="http://schemas.microsoft.com/office/powerpoint/2010/main" val="494840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problem with a snowflake server is that it's difficult to reproduce. Should your hardware start having problems, this means that it's difficult to fire up another server to support the same functions. If you need to run a cluster, you get difficulties keeping all of the instances of the cluster in sync. You can't easily mirror your production environment for testing. When you get production faults, you can't investigate them by reproducing the transaction execution in a development environment.</a:t>
            </a:r>
          </a:p>
          <a:p>
            <a:endParaRPr lang="en-US" dirty="0"/>
          </a:p>
        </p:txBody>
      </p:sp>
      <p:sp>
        <p:nvSpPr>
          <p:cNvPr id="4" name="Slide Number Placeholder 3"/>
          <p:cNvSpPr>
            <a:spLocks noGrp="1"/>
          </p:cNvSpPr>
          <p:nvPr>
            <p:ph type="sldNum" sz="quarter" idx="10"/>
          </p:nvPr>
        </p:nvSpPr>
        <p:spPr/>
        <p:txBody>
          <a:bodyPr/>
          <a:lstStyle/>
          <a:p>
            <a:fld id="{1BC52641-524C-45CD-8B90-C139A2F8AA16}" type="slidenum">
              <a:rPr lang="en-US" smtClean="0"/>
              <a:t>38</a:t>
            </a:fld>
            <a:endParaRPr lang="en-US"/>
          </a:p>
        </p:txBody>
      </p:sp>
    </p:spTree>
    <p:extLst>
      <p:ext uri="{BB962C8B-B14F-4D97-AF65-F5344CB8AC3E}">
        <p14:creationId xmlns:p14="http://schemas.microsoft.com/office/powerpoint/2010/main" val="3147491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C52641-524C-45CD-8B90-C139A2F8AA16}" type="slidenum">
              <a:rPr lang="en-US" smtClean="0"/>
              <a:t>39</a:t>
            </a:fld>
            <a:endParaRPr lang="en-US"/>
          </a:p>
        </p:txBody>
      </p:sp>
    </p:spTree>
    <p:extLst>
      <p:ext uri="{BB962C8B-B14F-4D97-AF65-F5344CB8AC3E}">
        <p14:creationId xmlns:p14="http://schemas.microsoft.com/office/powerpoint/2010/main" val="1765302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C52641-524C-45CD-8B90-C139A2F8AA16}" type="slidenum">
              <a:rPr lang="en-US" smtClean="0"/>
              <a:t>40</a:t>
            </a:fld>
            <a:endParaRPr lang="en-US"/>
          </a:p>
        </p:txBody>
      </p:sp>
    </p:spTree>
    <p:extLst>
      <p:ext uri="{BB962C8B-B14F-4D97-AF65-F5344CB8AC3E}">
        <p14:creationId xmlns:p14="http://schemas.microsoft.com/office/powerpoint/2010/main" val="1657712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C52641-524C-45CD-8B90-C139A2F8AA16}" type="slidenum">
              <a:rPr lang="en-US" smtClean="0"/>
              <a:t>41</a:t>
            </a:fld>
            <a:endParaRPr lang="en-US"/>
          </a:p>
        </p:txBody>
      </p:sp>
    </p:spTree>
    <p:extLst>
      <p:ext uri="{BB962C8B-B14F-4D97-AF65-F5344CB8AC3E}">
        <p14:creationId xmlns:p14="http://schemas.microsoft.com/office/powerpoint/2010/main" val="10478011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C52641-524C-45CD-8B90-C139A2F8AA16}" type="slidenum">
              <a:rPr lang="en-US" smtClean="0"/>
              <a:t>42</a:t>
            </a:fld>
            <a:endParaRPr lang="en-US"/>
          </a:p>
        </p:txBody>
      </p:sp>
    </p:spTree>
    <p:extLst>
      <p:ext uri="{BB962C8B-B14F-4D97-AF65-F5344CB8AC3E}">
        <p14:creationId xmlns:p14="http://schemas.microsoft.com/office/powerpoint/2010/main" val="10759448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C52641-524C-45CD-8B90-C139A2F8AA16}" type="slidenum">
              <a:rPr lang="en-US" smtClean="0"/>
              <a:t>43</a:t>
            </a:fld>
            <a:endParaRPr lang="en-US"/>
          </a:p>
        </p:txBody>
      </p:sp>
    </p:spTree>
    <p:extLst>
      <p:ext uri="{BB962C8B-B14F-4D97-AF65-F5344CB8AC3E}">
        <p14:creationId xmlns:p14="http://schemas.microsoft.com/office/powerpoint/2010/main" val="19741098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C52641-524C-45CD-8B90-C139A2F8AA16}" type="slidenum">
              <a:rPr lang="en-US" smtClean="0"/>
              <a:t>44</a:t>
            </a:fld>
            <a:endParaRPr lang="en-US"/>
          </a:p>
        </p:txBody>
      </p:sp>
    </p:spTree>
    <p:extLst>
      <p:ext uri="{BB962C8B-B14F-4D97-AF65-F5344CB8AC3E}">
        <p14:creationId xmlns:p14="http://schemas.microsoft.com/office/powerpoint/2010/main" val="7220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C52641-524C-45CD-8B90-C139A2F8AA16}" type="slidenum">
              <a:rPr lang="en-US" smtClean="0"/>
              <a:t>45</a:t>
            </a:fld>
            <a:endParaRPr lang="en-US"/>
          </a:p>
        </p:txBody>
      </p:sp>
    </p:spTree>
    <p:extLst>
      <p:ext uri="{BB962C8B-B14F-4D97-AF65-F5344CB8AC3E}">
        <p14:creationId xmlns:p14="http://schemas.microsoft.com/office/powerpoint/2010/main" val="32918382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1153B4-1DCE-4D14-95B2-652DC72D556B}" type="slidenum">
              <a:rPr lang="en-US" smtClean="0"/>
              <a:t>46</a:t>
            </a:fld>
            <a:endParaRPr lang="en-US"/>
          </a:p>
        </p:txBody>
      </p:sp>
    </p:spTree>
    <p:extLst>
      <p:ext uri="{BB962C8B-B14F-4D97-AF65-F5344CB8AC3E}">
        <p14:creationId xmlns:p14="http://schemas.microsoft.com/office/powerpoint/2010/main" val="1717903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C52641-524C-45CD-8B90-C139A2F8AA16}" type="slidenum">
              <a:rPr lang="en-US" smtClean="0"/>
              <a:t>11</a:t>
            </a:fld>
            <a:endParaRPr lang="en-US"/>
          </a:p>
        </p:txBody>
      </p:sp>
    </p:spTree>
    <p:extLst>
      <p:ext uri="{BB962C8B-B14F-4D97-AF65-F5344CB8AC3E}">
        <p14:creationId xmlns:p14="http://schemas.microsoft.com/office/powerpoint/2010/main" val="4892860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1153B4-1DCE-4D14-95B2-652DC72D556B}" type="slidenum">
              <a:rPr lang="en-US" smtClean="0"/>
              <a:t>47</a:t>
            </a:fld>
            <a:endParaRPr lang="en-US"/>
          </a:p>
        </p:txBody>
      </p:sp>
    </p:spTree>
    <p:extLst>
      <p:ext uri="{BB962C8B-B14F-4D97-AF65-F5344CB8AC3E}">
        <p14:creationId xmlns:p14="http://schemas.microsoft.com/office/powerpoint/2010/main" val="29365273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C52641-524C-45CD-8B90-C139A2F8AA16}" type="slidenum">
              <a:rPr lang="en-US" smtClean="0"/>
              <a:t>53</a:t>
            </a:fld>
            <a:endParaRPr lang="en-US"/>
          </a:p>
        </p:txBody>
      </p:sp>
    </p:spTree>
    <p:extLst>
      <p:ext uri="{BB962C8B-B14F-4D97-AF65-F5344CB8AC3E}">
        <p14:creationId xmlns:p14="http://schemas.microsoft.com/office/powerpoint/2010/main" val="7527038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1153B4-1DCE-4D14-95B2-652DC72D556B}" type="slidenum">
              <a:rPr lang="en-US" smtClean="0"/>
              <a:t>57</a:t>
            </a:fld>
            <a:endParaRPr lang="en-US"/>
          </a:p>
        </p:txBody>
      </p:sp>
    </p:spTree>
    <p:extLst>
      <p:ext uri="{BB962C8B-B14F-4D97-AF65-F5344CB8AC3E}">
        <p14:creationId xmlns:p14="http://schemas.microsoft.com/office/powerpoint/2010/main" val="25951524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1153B4-1DCE-4D14-95B2-652DC72D556B}" type="slidenum">
              <a:rPr lang="en-US" smtClean="0"/>
              <a:t>62</a:t>
            </a:fld>
            <a:endParaRPr lang="en-US"/>
          </a:p>
        </p:txBody>
      </p:sp>
    </p:spTree>
    <p:extLst>
      <p:ext uri="{BB962C8B-B14F-4D97-AF65-F5344CB8AC3E}">
        <p14:creationId xmlns:p14="http://schemas.microsoft.com/office/powerpoint/2010/main" val="2135039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C52641-524C-45CD-8B90-C139A2F8AA16}" type="slidenum">
              <a:rPr lang="en-US" smtClean="0"/>
              <a:t>17</a:t>
            </a:fld>
            <a:endParaRPr lang="en-US"/>
          </a:p>
        </p:txBody>
      </p:sp>
    </p:spTree>
    <p:extLst>
      <p:ext uri="{BB962C8B-B14F-4D97-AF65-F5344CB8AC3E}">
        <p14:creationId xmlns:p14="http://schemas.microsoft.com/office/powerpoint/2010/main" val="1024216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C52641-524C-45CD-8B90-C139A2F8AA16}" type="slidenum">
              <a:rPr lang="en-US" smtClean="0"/>
              <a:t>23</a:t>
            </a:fld>
            <a:endParaRPr lang="en-US"/>
          </a:p>
        </p:txBody>
      </p:sp>
    </p:spTree>
    <p:extLst>
      <p:ext uri="{BB962C8B-B14F-4D97-AF65-F5344CB8AC3E}">
        <p14:creationId xmlns:p14="http://schemas.microsoft.com/office/powerpoint/2010/main" val="193827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C52641-524C-45CD-8B90-C139A2F8AA16}" type="slidenum">
              <a:rPr lang="en-US" smtClean="0"/>
              <a:t>30</a:t>
            </a:fld>
            <a:endParaRPr lang="en-US"/>
          </a:p>
        </p:txBody>
      </p:sp>
    </p:spTree>
    <p:extLst>
      <p:ext uri="{BB962C8B-B14F-4D97-AF65-F5344CB8AC3E}">
        <p14:creationId xmlns:p14="http://schemas.microsoft.com/office/powerpoint/2010/main" val="1892978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C52641-524C-45CD-8B90-C139A2F8AA16}" type="slidenum">
              <a:rPr lang="en-US" smtClean="0"/>
              <a:t>31</a:t>
            </a:fld>
            <a:endParaRPr lang="en-US"/>
          </a:p>
        </p:txBody>
      </p:sp>
    </p:spTree>
    <p:extLst>
      <p:ext uri="{BB962C8B-B14F-4D97-AF65-F5344CB8AC3E}">
        <p14:creationId xmlns:p14="http://schemas.microsoft.com/office/powerpoint/2010/main" val="1034659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C52641-524C-45CD-8B90-C139A2F8AA16}" type="slidenum">
              <a:rPr lang="en-US" smtClean="0"/>
              <a:t>32</a:t>
            </a:fld>
            <a:endParaRPr lang="en-US"/>
          </a:p>
        </p:txBody>
      </p:sp>
    </p:spTree>
    <p:extLst>
      <p:ext uri="{BB962C8B-B14F-4D97-AF65-F5344CB8AC3E}">
        <p14:creationId xmlns:p14="http://schemas.microsoft.com/office/powerpoint/2010/main" val="802970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C52641-524C-45CD-8B90-C139A2F8AA16}" type="slidenum">
              <a:rPr lang="en-US" smtClean="0"/>
              <a:t>34</a:t>
            </a:fld>
            <a:endParaRPr lang="en-US"/>
          </a:p>
        </p:txBody>
      </p:sp>
    </p:spTree>
    <p:extLst>
      <p:ext uri="{BB962C8B-B14F-4D97-AF65-F5344CB8AC3E}">
        <p14:creationId xmlns:p14="http://schemas.microsoft.com/office/powerpoint/2010/main" val="2982037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1BC52641-524C-45CD-8B90-C139A2F8AA16}" type="slidenum">
              <a:rPr lang="en-US" smtClean="0"/>
              <a:t>35</a:t>
            </a:fld>
            <a:endParaRPr lang="en-US"/>
          </a:p>
        </p:txBody>
      </p:sp>
    </p:spTree>
    <p:extLst>
      <p:ext uri="{BB962C8B-B14F-4D97-AF65-F5344CB8AC3E}">
        <p14:creationId xmlns:p14="http://schemas.microsoft.com/office/powerpoint/2010/main" val="1092247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60311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8A9549-737D-5744-A088-672D396D4BA0}" type="datetimeFigureOut">
              <a:rPr lang="en-US" smtClean="0"/>
              <a:t>6/21/17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509EF1-7522-7B41-A46E-3C8DD3E1FC19}" type="slidenum">
              <a:rPr lang="en-US" smtClean="0"/>
              <a:t>‹#›</a:t>
            </a:fld>
            <a:endParaRPr lang="en-US"/>
          </a:p>
        </p:txBody>
      </p:sp>
    </p:spTree>
    <p:extLst>
      <p:ext uri="{BB962C8B-B14F-4D97-AF65-F5344CB8AC3E}">
        <p14:creationId xmlns:p14="http://schemas.microsoft.com/office/powerpoint/2010/main" val="640487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88A9549-737D-5744-A088-672D396D4BA0}" type="datetimeFigureOut">
              <a:rPr lang="en-US" smtClean="0"/>
              <a:t>6/21/17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509EF1-7522-7B41-A46E-3C8DD3E1FC19}" type="slidenum">
              <a:rPr lang="en-US" smtClean="0"/>
              <a:t>‹#›</a:t>
            </a:fld>
            <a:endParaRPr lang="en-US"/>
          </a:p>
        </p:txBody>
      </p:sp>
    </p:spTree>
    <p:extLst>
      <p:ext uri="{BB962C8B-B14F-4D97-AF65-F5344CB8AC3E}">
        <p14:creationId xmlns:p14="http://schemas.microsoft.com/office/powerpoint/2010/main" val="34405439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88A9549-737D-5744-A088-672D396D4BA0}" type="datetimeFigureOut">
              <a:rPr lang="en-US" smtClean="0"/>
              <a:t>6/21/17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509EF1-7522-7B41-A46E-3C8DD3E1FC19}" type="slidenum">
              <a:rPr lang="en-US" smtClean="0"/>
              <a:t>‹#›</a:t>
            </a:fld>
            <a:endParaRPr lang="en-US"/>
          </a:p>
        </p:txBody>
      </p:sp>
    </p:spTree>
    <p:extLst>
      <p:ext uri="{BB962C8B-B14F-4D97-AF65-F5344CB8AC3E}">
        <p14:creationId xmlns:p14="http://schemas.microsoft.com/office/powerpoint/2010/main" val="25741442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88A9549-737D-5744-A088-672D396D4BA0}" type="datetimeFigureOut">
              <a:rPr lang="en-US" smtClean="0"/>
              <a:t>6/21/17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F509EF1-7522-7B41-A46E-3C8DD3E1FC19}" type="slidenum">
              <a:rPr lang="en-US" smtClean="0"/>
              <a:t>‹#›</a:t>
            </a:fld>
            <a:endParaRPr lang="en-US"/>
          </a:p>
        </p:txBody>
      </p:sp>
    </p:spTree>
    <p:extLst>
      <p:ext uri="{BB962C8B-B14F-4D97-AF65-F5344CB8AC3E}">
        <p14:creationId xmlns:p14="http://schemas.microsoft.com/office/powerpoint/2010/main" val="4714785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8A9549-737D-5744-A088-672D396D4BA0}" type="datetimeFigureOut">
              <a:rPr lang="en-US" smtClean="0"/>
              <a:t>6/21/17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509EF1-7522-7B41-A46E-3C8DD3E1FC19}" type="slidenum">
              <a:rPr lang="en-US" smtClean="0"/>
              <a:t>‹#›</a:t>
            </a:fld>
            <a:endParaRPr lang="en-US"/>
          </a:p>
        </p:txBody>
      </p:sp>
    </p:spTree>
    <p:extLst>
      <p:ext uri="{BB962C8B-B14F-4D97-AF65-F5344CB8AC3E}">
        <p14:creationId xmlns:p14="http://schemas.microsoft.com/office/powerpoint/2010/main" val="34583847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8A9549-737D-5744-A088-672D396D4BA0}" type="datetimeFigureOut">
              <a:rPr lang="en-US" smtClean="0"/>
              <a:t>6/21/17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509EF1-7522-7B41-A46E-3C8DD3E1FC19}" type="slidenum">
              <a:rPr lang="en-US" smtClean="0"/>
              <a:t>‹#›</a:t>
            </a:fld>
            <a:endParaRPr lang="en-US"/>
          </a:p>
        </p:txBody>
      </p:sp>
    </p:spTree>
    <p:extLst>
      <p:ext uri="{BB962C8B-B14F-4D97-AF65-F5344CB8AC3E}">
        <p14:creationId xmlns:p14="http://schemas.microsoft.com/office/powerpoint/2010/main" val="33152702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8A9549-737D-5744-A088-672D396D4BA0}" type="datetimeFigureOut">
              <a:rPr lang="en-US" smtClean="0"/>
              <a:t>6/21/17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509EF1-7522-7B41-A46E-3C8DD3E1FC19}" type="slidenum">
              <a:rPr lang="en-US" smtClean="0"/>
              <a:t>‹#›</a:t>
            </a:fld>
            <a:endParaRPr lang="en-US"/>
          </a:p>
        </p:txBody>
      </p:sp>
    </p:spTree>
    <p:extLst>
      <p:ext uri="{BB962C8B-B14F-4D97-AF65-F5344CB8AC3E}">
        <p14:creationId xmlns:p14="http://schemas.microsoft.com/office/powerpoint/2010/main" val="9657038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8A9549-737D-5744-A088-672D396D4BA0}" type="datetimeFigureOut">
              <a:rPr lang="en-US" smtClean="0"/>
              <a:t>6/21/17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509EF1-7522-7B41-A46E-3C8DD3E1FC19}" type="slidenum">
              <a:rPr lang="en-US" smtClean="0"/>
              <a:t>‹#›</a:t>
            </a:fld>
            <a:endParaRPr lang="en-US"/>
          </a:p>
        </p:txBody>
      </p:sp>
    </p:spTree>
    <p:extLst>
      <p:ext uri="{BB962C8B-B14F-4D97-AF65-F5344CB8AC3E}">
        <p14:creationId xmlns:p14="http://schemas.microsoft.com/office/powerpoint/2010/main" val="607618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8A9549-737D-5744-A088-672D396D4BA0}" type="datetimeFigureOut">
              <a:rPr lang="en-US" smtClean="0"/>
              <a:t>6/21/17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509EF1-7522-7B41-A46E-3C8DD3E1FC19}" type="slidenum">
              <a:rPr lang="en-US" smtClean="0"/>
              <a:t>‹#›</a:t>
            </a:fld>
            <a:endParaRPr lang="en-US"/>
          </a:p>
        </p:txBody>
      </p:sp>
    </p:spTree>
    <p:extLst>
      <p:ext uri="{BB962C8B-B14F-4D97-AF65-F5344CB8AC3E}">
        <p14:creationId xmlns:p14="http://schemas.microsoft.com/office/powerpoint/2010/main" val="558588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841248" y="174571"/>
            <a:ext cx="10314432" cy="667513"/>
          </a:xfrm>
          <a:prstGeom prst="rect">
            <a:avLst/>
          </a:prstGeom>
        </p:spPr>
        <p:txBody>
          <a:bodyPr>
            <a:normAutofit/>
          </a:bodyPr>
          <a:lstStyle>
            <a:lvl1pPr marL="0">
              <a:defRPr sz="4000" baseline="0">
                <a:solidFill>
                  <a:schemeClr val="accent1">
                    <a:lumMod val="50000"/>
                  </a:schemeClr>
                </a:solidFill>
              </a:defRPr>
            </a:lvl1pPr>
          </a:lstStyle>
          <a:p>
            <a:r>
              <a:rPr lang="en-US" dirty="0"/>
              <a:t>Click to edit Master title style</a:t>
            </a:r>
          </a:p>
        </p:txBody>
      </p:sp>
      <p:sp>
        <p:nvSpPr>
          <p:cNvPr id="17" name="Content Placeholder 2"/>
          <p:cNvSpPr>
            <a:spLocks noGrp="1"/>
          </p:cNvSpPr>
          <p:nvPr>
            <p:ph idx="1"/>
          </p:nvPr>
        </p:nvSpPr>
        <p:spPr>
          <a:xfrm>
            <a:off x="841248" y="872359"/>
            <a:ext cx="10314432" cy="5702178"/>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Rectangle 18"/>
          <p:cNvSpPr/>
          <p:nvPr userDrawn="1"/>
        </p:nvSpPr>
        <p:spPr>
          <a:xfrm>
            <a:off x="0" y="6629400"/>
            <a:ext cx="12192000" cy="228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775898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657085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74891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4"/>
            <a:ext cx="5181600" cy="47489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8996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40328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4"/>
            <a:ext cx="5183188" cy="403288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70327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4733"/>
          </a:xfrm>
        </p:spPr>
        <p:txBody>
          <a:bodyPr/>
          <a:lstStyle/>
          <a:p>
            <a:r>
              <a:rPr lang="en-US"/>
              <a:t>Click to edit Master title style</a:t>
            </a:r>
          </a:p>
        </p:txBody>
      </p:sp>
    </p:spTree>
    <p:extLst>
      <p:ext uri="{BB962C8B-B14F-4D97-AF65-F5344CB8AC3E}">
        <p14:creationId xmlns:p14="http://schemas.microsoft.com/office/powerpoint/2010/main" val="909160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5258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88A9549-737D-5744-A088-672D396D4BA0}" type="datetimeFigureOut">
              <a:rPr lang="en-US" smtClean="0"/>
              <a:t>6/21/17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509EF1-7522-7B41-A46E-3C8DD3E1FC19}" type="slidenum">
              <a:rPr lang="en-US" smtClean="0"/>
              <a:t>‹#›</a:t>
            </a:fld>
            <a:endParaRPr lang="en-US"/>
          </a:p>
        </p:txBody>
      </p:sp>
    </p:spTree>
    <p:extLst>
      <p:ext uri="{BB962C8B-B14F-4D97-AF65-F5344CB8AC3E}">
        <p14:creationId xmlns:p14="http://schemas.microsoft.com/office/powerpoint/2010/main" val="2570783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8A9549-737D-5744-A088-672D396D4BA0}" type="datetimeFigureOut">
              <a:rPr lang="en-US" smtClean="0"/>
              <a:t>6/21/17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509EF1-7522-7B41-A46E-3C8DD3E1FC19}" type="slidenum">
              <a:rPr lang="en-US" smtClean="0"/>
              <a:t>‹#›</a:t>
            </a:fld>
            <a:endParaRPr lang="en-US"/>
          </a:p>
        </p:txBody>
      </p:sp>
    </p:spTree>
    <p:extLst>
      <p:ext uri="{BB962C8B-B14F-4D97-AF65-F5344CB8AC3E}">
        <p14:creationId xmlns:p14="http://schemas.microsoft.com/office/powerpoint/2010/main" val="29419757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8.xml"/><Relationship Id="rId12" Type="http://schemas.openxmlformats.org/officeDocument/2006/relationships/theme" Target="../theme/theme2.xml"/><Relationship Id="rId1" Type="http://schemas.openxmlformats.org/officeDocument/2006/relationships/slideLayout" Target="../slideLayouts/slideLayout8.xml"/><Relationship Id="rId2" Type="http://schemas.openxmlformats.org/officeDocument/2006/relationships/slideLayout" Target="../slideLayouts/slideLayout9.xml"/><Relationship Id="rId3" Type="http://schemas.openxmlformats.org/officeDocument/2006/relationships/slideLayout" Target="../slideLayouts/slideLayout10.xml"/><Relationship Id="rId4" Type="http://schemas.openxmlformats.org/officeDocument/2006/relationships/slideLayout" Target="../slideLayouts/slideLayout11.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 Id="rId9" Type="http://schemas.openxmlformats.org/officeDocument/2006/relationships/slideLayout" Target="../slideLayouts/slideLayout16.xml"/><Relationship Id="rId10"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16369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210046"/>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C018FE-2538-44C0-863C-0C023D4BF3BE}" type="datetimeFigureOut">
              <a:rPr lang="en-US" smtClean="0"/>
              <a:t>6/21/17</a:t>
            </a:fld>
            <a:endParaRPr lang="en-US"/>
          </a:p>
        </p:txBody>
      </p:sp>
      <p:sp>
        <p:nvSpPr>
          <p:cNvPr id="5" name="Footer Placeholder 4"/>
          <p:cNvSpPr>
            <a:spLocks noGrp="1"/>
          </p:cNvSpPr>
          <p:nvPr>
            <p:ph type="ftr" sz="quarter" idx="3"/>
          </p:nvPr>
        </p:nvSpPr>
        <p:spPr>
          <a:xfrm>
            <a:off x="4038600" y="621004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210046"/>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F8C966-7ABA-4B5D-AAF3-6D29AC52FACB}" type="slidenum">
              <a:rPr lang="en-US" smtClean="0"/>
              <a:t>‹#›</a:t>
            </a:fld>
            <a:endParaRPr lang="en-US"/>
          </a:p>
        </p:txBody>
      </p:sp>
      <p:sp>
        <p:nvSpPr>
          <p:cNvPr id="12" name="Rectangle 11"/>
          <p:cNvSpPr/>
          <p:nvPr userDrawn="1"/>
        </p:nvSpPr>
        <p:spPr>
          <a:xfrm>
            <a:off x="0" y="6629400"/>
            <a:ext cx="12192000" cy="228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94779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8A9549-737D-5744-A088-672D396D4BA0}" type="datetimeFigureOut">
              <a:rPr lang="en-US" smtClean="0"/>
              <a:t>6/21/17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509EF1-7522-7B41-A46E-3C8DD3E1FC19}" type="slidenum">
              <a:rPr lang="en-US" smtClean="0"/>
              <a:t>‹#›</a:t>
            </a:fld>
            <a:endParaRPr lang="en-US"/>
          </a:p>
        </p:txBody>
      </p:sp>
    </p:spTree>
    <p:extLst>
      <p:ext uri="{BB962C8B-B14F-4D97-AF65-F5344CB8AC3E}">
        <p14:creationId xmlns:p14="http://schemas.microsoft.com/office/powerpoint/2010/main" val="425907377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1" Type="http://schemas.openxmlformats.org/officeDocument/2006/relationships/diagramLayout" Target="../diagrams/layout3.xml"/><Relationship Id="rId12" Type="http://schemas.openxmlformats.org/officeDocument/2006/relationships/diagramQuickStyle" Target="../diagrams/quickStyle3.xml"/><Relationship Id="rId13" Type="http://schemas.openxmlformats.org/officeDocument/2006/relationships/diagramColors" Target="../diagrams/colors3.xml"/><Relationship Id="rId14"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2.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image" Target="../media/image4.png"/><Relationship Id="rId8" Type="http://schemas.openxmlformats.org/officeDocument/2006/relationships/image" Target="../media/image5.jpeg"/><Relationship Id="rId9" Type="http://schemas.openxmlformats.org/officeDocument/2006/relationships/image" Target="../media/image6.jpeg"/><Relationship Id="rId10" Type="http://schemas.openxmlformats.org/officeDocument/2006/relationships/diagramData" Target="../diagrams/data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jpeg"/><Relationship Id="rId5" Type="http://schemas.openxmlformats.org/officeDocument/2006/relationships/image" Target="../media/image17.jpe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8.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0.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1.png"/><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3.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8.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32.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1524000" y="1122362"/>
            <a:ext cx="9144000" cy="2840037"/>
          </a:xfrm>
        </p:spPr>
        <p:txBody>
          <a:bodyPr>
            <a:normAutofit/>
          </a:bodyPr>
          <a:lstStyle/>
          <a:p>
            <a:r>
              <a:rPr lang="en-US" sz="5800" dirty="0"/>
              <a:t>Building Microservices</a:t>
            </a:r>
          </a:p>
        </p:txBody>
      </p:sp>
      <p:sp>
        <p:nvSpPr>
          <p:cNvPr id="3" name="Subtitle 2"/>
          <p:cNvSpPr>
            <a:spLocks noGrp="1"/>
          </p:cNvSpPr>
          <p:nvPr>
            <p:ph type="subTitle" idx="1"/>
          </p:nvPr>
        </p:nvSpPr>
        <p:spPr>
          <a:xfrm>
            <a:off x="1524000" y="4256436"/>
            <a:ext cx="9144000" cy="1600818"/>
          </a:xfrm>
        </p:spPr>
        <p:txBody>
          <a:bodyPr>
            <a:normAutofit/>
          </a:bodyPr>
          <a:lstStyle/>
          <a:p>
            <a:r>
              <a:rPr lang="en-US">
                <a:solidFill>
                  <a:schemeClr val="accent1"/>
                </a:solidFill>
              </a:rPr>
              <a:t>Sachin Deokar</a:t>
            </a:r>
          </a:p>
        </p:txBody>
      </p:sp>
    </p:spTree>
    <p:extLst>
      <p:ext uri="{BB962C8B-B14F-4D97-AF65-F5344CB8AC3E}">
        <p14:creationId xmlns:p14="http://schemas.microsoft.com/office/powerpoint/2010/main" val="1169682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2" name="Freeform: Shap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5529884"/>
            <a:ext cx="7719381" cy="1096331"/>
          </a:xfrm>
        </p:spPr>
        <p:txBody>
          <a:bodyPr vert="horz" lIns="91440" tIns="45720" rIns="91440" bIns="45720" rtlCol="0" anchor="ctr">
            <a:normAutofit/>
          </a:bodyPr>
          <a:lstStyle/>
          <a:p>
            <a:r>
              <a:rPr lang="en-US" sz="4400" b="1" kern="1200">
                <a:solidFill>
                  <a:schemeClr val="tx1"/>
                </a:solidFill>
                <a:latin typeface="+mj-lt"/>
                <a:ea typeface="+mj-ea"/>
                <a:cs typeface="+mj-cs"/>
              </a:rPr>
              <a:t>Principles of Microservices</a:t>
            </a:r>
            <a:endParaRPr lang="en-US" sz="4400" kern="1200">
              <a:solidFill>
                <a:schemeClr val="tx1"/>
              </a:solidFill>
              <a:latin typeface="+mj-lt"/>
              <a:ea typeface="+mj-ea"/>
              <a:cs typeface="+mj-cs"/>
            </a:endParaRPr>
          </a:p>
        </p:txBody>
      </p:sp>
      <p:sp>
        <p:nvSpPr>
          <p:cNvPr id="3" name="Content Placeholder 2"/>
          <p:cNvSpPr>
            <a:spLocks noGrp="1"/>
          </p:cNvSpPr>
          <p:nvPr>
            <p:ph idx="1"/>
          </p:nvPr>
        </p:nvSpPr>
        <p:spPr/>
        <p:txBody>
          <a:bodyPr/>
          <a:lstStyle/>
          <a:p>
            <a:r>
              <a:rPr lang="en-US" sz="3200" b="1" dirty="0"/>
              <a:t>Products not Projects</a:t>
            </a:r>
          </a:p>
          <a:p>
            <a:r>
              <a:rPr lang="en-US" sz="3200" dirty="0">
                <a:solidFill>
                  <a:schemeClr val="bg1">
                    <a:lumMod val="65000"/>
                  </a:schemeClr>
                </a:solidFill>
              </a:rPr>
              <a:t>Single Responsibility Principle</a:t>
            </a:r>
          </a:p>
          <a:p>
            <a:r>
              <a:rPr lang="en-US" sz="3200" dirty="0">
                <a:solidFill>
                  <a:schemeClr val="bg1">
                    <a:lumMod val="65000"/>
                  </a:schemeClr>
                </a:solidFill>
              </a:rPr>
              <a:t>Decentralized Data Management</a:t>
            </a:r>
          </a:p>
          <a:p>
            <a:r>
              <a:rPr lang="en-US" sz="3200" dirty="0">
                <a:solidFill>
                  <a:schemeClr val="bg1">
                    <a:lumMod val="65000"/>
                  </a:schemeClr>
                </a:solidFill>
              </a:rPr>
              <a:t>Organize Around Business Capabilities</a:t>
            </a:r>
          </a:p>
          <a:p>
            <a:r>
              <a:rPr lang="en-US" sz="3200" dirty="0">
                <a:solidFill>
                  <a:schemeClr val="bg1">
                    <a:lumMod val="65000"/>
                  </a:schemeClr>
                </a:solidFill>
              </a:rPr>
              <a:t>Deploy Independently</a:t>
            </a:r>
          </a:p>
          <a:p>
            <a:r>
              <a:rPr lang="en-US" sz="3200" dirty="0">
                <a:solidFill>
                  <a:schemeClr val="bg1">
                    <a:lumMod val="65000"/>
                  </a:schemeClr>
                </a:solidFill>
              </a:rPr>
              <a:t>Design For Failure</a:t>
            </a:r>
          </a:p>
          <a:p>
            <a:endParaRPr lang="en-US" dirty="0"/>
          </a:p>
        </p:txBody>
      </p:sp>
    </p:spTree>
    <p:extLst>
      <p:ext uri="{BB962C8B-B14F-4D97-AF65-F5344CB8AC3E}">
        <p14:creationId xmlns:p14="http://schemas.microsoft.com/office/powerpoint/2010/main" val="20376639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AC6F0DC7-7FD5-40F7-B912-C6862E081E19}"/>
              </a:ext>
            </a:extLst>
          </p:cNvPr>
          <p:cNvSpPr txBox="1"/>
          <p:nvPr/>
        </p:nvSpPr>
        <p:spPr>
          <a:xfrm>
            <a:off x="3201281" y="2496874"/>
            <a:ext cx="5721374" cy="769441"/>
          </a:xfrm>
          <a:prstGeom prst="rect">
            <a:avLst/>
          </a:prstGeom>
          <a:noFill/>
        </p:spPr>
        <p:txBody>
          <a:bodyPr wrap="none" rtlCol="0">
            <a:spAutoFit/>
          </a:bodyPr>
          <a:lstStyle/>
          <a:p>
            <a:r>
              <a:rPr lang="en-US" sz="4400" dirty="0">
                <a:latin typeface="+mj-lt"/>
              </a:rPr>
              <a:t>“you build it, you run it”</a:t>
            </a:r>
          </a:p>
        </p:txBody>
      </p:sp>
      <p:sp>
        <p:nvSpPr>
          <p:cNvPr id="2" name="TextBox 1"/>
          <p:cNvSpPr txBox="1"/>
          <p:nvPr/>
        </p:nvSpPr>
        <p:spPr>
          <a:xfrm>
            <a:off x="4829260" y="3277585"/>
            <a:ext cx="2077364" cy="369332"/>
          </a:xfrm>
          <a:prstGeom prst="rect">
            <a:avLst/>
          </a:prstGeom>
          <a:noFill/>
        </p:spPr>
        <p:txBody>
          <a:bodyPr wrap="none" rtlCol="0">
            <a:spAutoFit/>
          </a:bodyPr>
          <a:lstStyle/>
          <a:p>
            <a:r>
              <a:rPr lang="en-US" dirty="0" smtClean="0"/>
              <a:t>Werner </a:t>
            </a:r>
            <a:r>
              <a:rPr lang="en-US" dirty="0" err="1" smtClean="0"/>
              <a:t>Vogels</a:t>
            </a:r>
            <a:r>
              <a:rPr lang="en-US" dirty="0" smtClean="0"/>
              <a:t> 2006</a:t>
            </a:r>
            <a:endParaRPr lang="en-US" dirty="0"/>
          </a:p>
        </p:txBody>
      </p:sp>
    </p:spTree>
    <p:extLst>
      <p:ext uri="{BB962C8B-B14F-4D97-AF65-F5344CB8AC3E}">
        <p14:creationId xmlns:p14="http://schemas.microsoft.com/office/powerpoint/2010/main" val="19116300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2" name="Freeform: Shap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5529884"/>
            <a:ext cx="7719381" cy="1096331"/>
          </a:xfrm>
        </p:spPr>
        <p:txBody>
          <a:bodyPr vert="horz" lIns="91440" tIns="45720" rIns="91440" bIns="45720" rtlCol="0" anchor="ctr">
            <a:normAutofit/>
          </a:bodyPr>
          <a:lstStyle/>
          <a:p>
            <a:r>
              <a:rPr lang="en-US" sz="4400" b="1" kern="1200">
                <a:solidFill>
                  <a:schemeClr val="tx1"/>
                </a:solidFill>
                <a:latin typeface="+mj-lt"/>
                <a:ea typeface="+mj-ea"/>
                <a:cs typeface="+mj-cs"/>
              </a:rPr>
              <a:t>Principles of Microservices</a:t>
            </a:r>
            <a:endParaRPr lang="en-US" sz="4400" kern="1200">
              <a:solidFill>
                <a:schemeClr val="tx1"/>
              </a:solidFill>
              <a:latin typeface="+mj-lt"/>
              <a:ea typeface="+mj-ea"/>
              <a:cs typeface="+mj-cs"/>
            </a:endParaRPr>
          </a:p>
        </p:txBody>
      </p:sp>
      <p:sp>
        <p:nvSpPr>
          <p:cNvPr id="3" name="Content Placeholder 2"/>
          <p:cNvSpPr>
            <a:spLocks noGrp="1"/>
          </p:cNvSpPr>
          <p:nvPr>
            <p:ph idx="1"/>
          </p:nvPr>
        </p:nvSpPr>
        <p:spPr/>
        <p:txBody>
          <a:bodyPr/>
          <a:lstStyle/>
          <a:p>
            <a:pPr>
              <a:buFont typeface="Wingdings" charset="2"/>
              <a:buChar char="ü"/>
            </a:pPr>
            <a:r>
              <a:rPr lang="en-US" sz="3200" b="1" dirty="0"/>
              <a:t>Products not Projects</a:t>
            </a:r>
          </a:p>
          <a:p>
            <a:r>
              <a:rPr lang="en-US" sz="3200" b="1" dirty="0"/>
              <a:t>Single Responsibility Principle</a:t>
            </a:r>
          </a:p>
          <a:p>
            <a:r>
              <a:rPr lang="en-US" sz="3200" dirty="0">
                <a:solidFill>
                  <a:schemeClr val="bg1">
                    <a:lumMod val="65000"/>
                  </a:schemeClr>
                </a:solidFill>
              </a:rPr>
              <a:t>Decentralized Data Management</a:t>
            </a:r>
          </a:p>
          <a:p>
            <a:r>
              <a:rPr lang="en-US" sz="3200" dirty="0">
                <a:solidFill>
                  <a:schemeClr val="bg1">
                    <a:lumMod val="65000"/>
                  </a:schemeClr>
                </a:solidFill>
              </a:rPr>
              <a:t>Organize Around Business Capabilities</a:t>
            </a:r>
          </a:p>
          <a:p>
            <a:r>
              <a:rPr lang="en-US" sz="3200" dirty="0">
                <a:solidFill>
                  <a:schemeClr val="bg1">
                    <a:lumMod val="65000"/>
                  </a:schemeClr>
                </a:solidFill>
              </a:rPr>
              <a:t>Deploy Independently</a:t>
            </a:r>
          </a:p>
          <a:p>
            <a:r>
              <a:rPr lang="en-US" sz="3200" dirty="0">
                <a:solidFill>
                  <a:schemeClr val="bg1">
                    <a:lumMod val="65000"/>
                  </a:schemeClr>
                </a:solidFill>
              </a:rPr>
              <a:t>Design For Failure</a:t>
            </a:r>
          </a:p>
          <a:p>
            <a:endParaRPr lang="en-US" dirty="0"/>
          </a:p>
        </p:txBody>
      </p:sp>
    </p:spTree>
    <p:extLst>
      <p:ext uri="{BB962C8B-B14F-4D97-AF65-F5344CB8AC3E}">
        <p14:creationId xmlns:p14="http://schemas.microsoft.com/office/powerpoint/2010/main" val="20209750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fontAlgn="base"/>
            <a:r>
              <a:rPr lang="en-US" dirty="0"/>
              <a:t>Single Responsibility Principle</a:t>
            </a:r>
          </a:p>
        </p:txBody>
      </p:sp>
      <p:sp>
        <p:nvSpPr>
          <p:cNvPr id="5" name="TextBox 4">
            <a:extLst>
              <a:ext uri="{FF2B5EF4-FFF2-40B4-BE49-F238E27FC236}">
                <a16:creationId xmlns="" xmlns:a16="http://schemas.microsoft.com/office/drawing/2014/main" id="{F5A02569-B265-42A7-8FE4-069157B3DA4A}"/>
              </a:ext>
            </a:extLst>
          </p:cNvPr>
          <p:cNvSpPr txBox="1"/>
          <p:nvPr/>
        </p:nvSpPr>
        <p:spPr>
          <a:xfrm>
            <a:off x="4239627" y="369124"/>
            <a:ext cx="3344509" cy="5478423"/>
          </a:xfrm>
          <a:prstGeom prst="rect">
            <a:avLst/>
          </a:prstGeom>
          <a:noFill/>
        </p:spPr>
        <p:txBody>
          <a:bodyPr wrap="square" rtlCol="0">
            <a:spAutoFit/>
          </a:bodyPr>
          <a:lstStyle/>
          <a:p>
            <a:r>
              <a:rPr lang="en-US" sz="35000" dirty="0">
                <a:latin typeface="Franklin Gothic Book" panose="020B0503020102020204" pitchFamily="34" charset="0"/>
                <a:ea typeface="Adobe Fan Heiti Std B" panose="020B0700000000000000" pitchFamily="34" charset="-128"/>
              </a:rPr>
              <a:t>1</a:t>
            </a:r>
          </a:p>
        </p:txBody>
      </p:sp>
      <p:sp>
        <p:nvSpPr>
          <p:cNvPr id="3" name="TextBox 2">
            <a:extLst>
              <a:ext uri="{FF2B5EF4-FFF2-40B4-BE49-F238E27FC236}">
                <a16:creationId xmlns="" xmlns:a16="http://schemas.microsoft.com/office/drawing/2014/main" id="{3B78F8A6-3493-4CE5-AB96-34FE8D303137}"/>
              </a:ext>
            </a:extLst>
          </p:cNvPr>
          <p:cNvSpPr txBox="1"/>
          <p:nvPr/>
        </p:nvSpPr>
        <p:spPr>
          <a:xfrm>
            <a:off x="5486565" y="1193801"/>
            <a:ext cx="710451" cy="584775"/>
          </a:xfrm>
          <a:prstGeom prst="rect">
            <a:avLst/>
          </a:prstGeom>
          <a:noFill/>
        </p:spPr>
        <p:txBody>
          <a:bodyPr wrap="none" rtlCol="0">
            <a:spAutoFit/>
          </a:bodyPr>
          <a:lstStyle/>
          <a:p>
            <a:r>
              <a:rPr lang="en-US" sz="3200" dirty="0"/>
              <a:t>DO</a:t>
            </a:r>
          </a:p>
        </p:txBody>
      </p:sp>
      <p:sp>
        <p:nvSpPr>
          <p:cNvPr id="40" name="TextBox 39">
            <a:extLst>
              <a:ext uri="{FF2B5EF4-FFF2-40B4-BE49-F238E27FC236}">
                <a16:creationId xmlns="" xmlns:a16="http://schemas.microsoft.com/office/drawing/2014/main" id="{9D4B24EA-6C2A-48F2-98C8-F89EE3E919D7}"/>
              </a:ext>
            </a:extLst>
          </p:cNvPr>
          <p:cNvSpPr txBox="1"/>
          <p:nvPr/>
        </p:nvSpPr>
        <p:spPr>
          <a:xfrm>
            <a:off x="5005972" y="4689476"/>
            <a:ext cx="1671636" cy="769441"/>
          </a:xfrm>
          <a:prstGeom prst="rect">
            <a:avLst/>
          </a:prstGeom>
          <a:noFill/>
        </p:spPr>
        <p:txBody>
          <a:bodyPr wrap="square" rtlCol="0">
            <a:spAutoFit/>
          </a:bodyPr>
          <a:lstStyle/>
          <a:p>
            <a:r>
              <a:rPr lang="en-US" sz="4400" dirty="0"/>
              <a:t>THING</a:t>
            </a:r>
          </a:p>
        </p:txBody>
      </p:sp>
      <p:sp>
        <p:nvSpPr>
          <p:cNvPr id="6" name="TextBox 5">
            <a:extLst>
              <a:ext uri="{FF2B5EF4-FFF2-40B4-BE49-F238E27FC236}">
                <a16:creationId xmlns="" xmlns:a16="http://schemas.microsoft.com/office/drawing/2014/main" id="{9D4B24EA-6C2A-48F2-98C8-F89EE3E919D7}"/>
              </a:ext>
            </a:extLst>
          </p:cNvPr>
          <p:cNvSpPr txBox="1"/>
          <p:nvPr/>
        </p:nvSpPr>
        <p:spPr>
          <a:xfrm>
            <a:off x="3746500" y="5462826"/>
            <a:ext cx="4505890" cy="769441"/>
          </a:xfrm>
          <a:prstGeom prst="rect">
            <a:avLst/>
          </a:prstGeom>
          <a:noFill/>
        </p:spPr>
        <p:txBody>
          <a:bodyPr wrap="square" rtlCol="0">
            <a:spAutoFit/>
          </a:bodyPr>
          <a:lstStyle/>
          <a:p>
            <a:r>
              <a:rPr lang="en-US" sz="4400"/>
              <a:t>AND DO IT WELL</a:t>
            </a:r>
            <a:endParaRPr lang="en-US" sz="4400" dirty="0"/>
          </a:p>
        </p:txBody>
      </p:sp>
    </p:spTree>
    <p:extLst>
      <p:ext uri="{BB962C8B-B14F-4D97-AF65-F5344CB8AC3E}">
        <p14:creationId xmlns:p14="http://schemas.microsoft.com/office/powerpoint/2010/main" val="6755498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fontAlgn="base"/>
            <a:r>
              <a:rPr lang="en-US" dirty="0"/>
              <a:t>Bounded Context</a:t>
            </a:r>
          </a:p>
        </p:txBody>
      </p:sp>
      <p:pic>
        <p:nvPicPr>
          <p:cNvPr id="2050" name="Picture 2" descr="https://martinfowler.com/bliki/images/boundedContext/sketch.png">
            <a:extLst>
              <a:ext uri="{FF2B5EF4-FFF2-40B4-BE49-F238E27FC236}">
                <a16:creationId xmlns="" xmlns:a16="http://schemas.microsoft.com/office/drawing/2014/main" id="{146BC278-28CC-4989-9455-1A1AA203F4B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72680" y="933484"/>
            <a:ext cx="7353300" cy="45529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 xmlns:a16="http://schemas.microsoft.com/office/drawing/2014/main" id="{72CDD38F-FA29-4E7C-8D0E-A2AD44C2D7C0}"/>
              </a:ext>
            </a:extLst>
          </p:cNvPr>
          <p:cNvSpPr/>
          <p:nvPr/>
        </p:nvSpPr>
        <p:spPr>
          <a:xfrm>
            <a:off x="8624096" y="6363598"/>
            <a:ext cx="2994731" cy="246221"/>
          </a:xfrm>
          <a:prstGeom prst="rect">
            <a:avLst/>
          </a:prstGeom>
        </p:spPr>
        <p:txBody>
          <a:bodyPr wrap="none">
            <a:spAutoFit/>
          </a:bodyPr>
          <a:lstStyle/>
          <a:p>
            <a:r>
              <a:rPr lang="en-US" sz="1000" dirty="0"/>
              <a:t>https://martinfowler.com/bliki/BoundedContext.html</a:t>
            </a:r>
          </a:p>
        </p:txBody>
      </p:sp>
      <p:sp>
        <p:nvSpPr>
          <p:cNvPr id="7" name="TextBox 6">
            <a:extLst>
              <a:ext uri="{FF2B5EF4-FFF2-40B4-BE49-F238E27FC236}">
                <a16:creationId xmlns="" xmlns:a16="http://schemas.microsoft.com/office/drawing/2014/main" id="{B533DDA0-0E72-4C23-BE07-9491D0596B5F}"/>
              </a:ext>
            </a:extLst>
          </p:cNvPr>
          <p:cNvSpPr txBox="1"/>
          <p:nvPr/>
        </p:nvSpPr>
        <p:spPr>
          <a:xfrm>
            <a:off x="299258" y="5778822"/>
            <a:ext cx="10740043" cy="707886"/>
          </a:xfrm>
          <a:prstGeom prst="rect">
            <a:avLst/>
          </a:prstGeom>
          <a:noFill/>
        </p:spPr>
        <p:txBody>
          <a:bodyPr wrap="square" rtlCol="0">
            <a:spAutoFit/>
          </a:bodyPr>
          <a:lstStyle/>
          <a:p>
            <a:pPr algn="ctr"/>
            <a:r>
              <a:rPr lang="en-US" sz="2000" i="1" dirty="0" smtClean="0"/>
              <a:t>Domain Driven Design deals </a:t>
            </a:r>
            <a:r>
              <a:rPr lang="en-US" sz="2000" i="1" dirty="0"/>
              <a:t>with large models by dividing them into different Bounded Contexts and being explicit about their interrelationships</a:t>
            </a:r>
          </a:p>
        </p:txBody>
      </p:sp>
    </p:spTree>
    <p:extLst>
      <p:ext uri="{BB962C8B-B14F-4D97-AF65-F5344CB8AC3E}">
        <p14:creationId xmlns:p14="http://schemas.microsoft.com/office/powerpoint/2010/main" val="32661938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2" name="Freeform: Shap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5529884"/>
            <a:ext cx="7719381" cy="1096331"/>
          </a:xfrm>
        </p:spPr>
        <p:txBody>
          <a:bodyPr vert="horz" lIns="91440" tIns="45720" rIns="91440" bIns="45720" rtlCol="0" anchor="ctr">
            <a:normAutofit/>
          </a:bodyPr>
          <a:lstStyle/>
          <a:p>
            <a:r>
              <a:rPr lang="en-US" sz="4400" b="1" kern="1200">
                <a:solidFill>
                  <a:schemeClr val="tx1"/>
                </a:solidFill>
                <a:latin typeface="+mj-lt"/>
                <a:ea typeface="+mj-ea"/>
                <a:cs typeface="+mj-cs"/>
              </a:rPr>
              <a:t>Principles of Microservices</a:t>
            </a:r>
            <a:endParaRPr lang="en-US" sz="4400" kern="1200">
              <a:solidFill>
                <a:schemeClr val="tx1"/>
              </a:solidFill>
              <a:latin typeface="+mj-lt"/>
              <a:ea typeface="+mj-ea"/>
              <a:cs typeface="+mj-cs"/>
            </a:endParaRPr>
          </a:p>
        </p:txBody>
      </p:sp>
      <p:sp>
        <p:nvSpPr>
          <p:cNvPr id="3" name="Content Placeholder 2"/>
          <p:cNvSpPr>
            <a:spLocks noGrp="1"/>
          </p:cNvSpPr>
          <p:nvPr>
            <p:ph idx="1"/>
          </p:nvPr>
        </p:nvSpPr>
        <p:spPr/>
        <p:txBody>
          <a:bodyPr/>
          <a:lstStyle/>
          <a:p>
            <a:pPr>
              <a:buFont typeface="Wingdings" charset="2"/>
              <a:buChar char="ü"/>
            </a:pPr>
            <a:r>
              <a:rPr lang="en-US" sz="3200" b="1" dirty="0"/>
              <a:t>Products not Projects</a:t>
            </a:r>
          </a:p>
          <a:p>
            <a:pPr>
              <a:buFont typeface="Wingdings" charset="2"/>
              <a:buChar char="ü"/>
            </a:pPr>
            <a:r>
              <a:rPr lang="en-US" sz="3200" b="1" dirty="0"/>
              <a:t>Single Responsibility Principle</a:t>
            </a:r>
          </a:p>
          <a:p>
            <a:r>
              <a:rPr lang="en-US" sz="3200" b="1" dirty="0"/>
              <a:t>Decentralized Data Management</a:t>
            </a:r>
          </a:p>
          <a:p>
            <a:r>
              <a:rPr lang="en-US" sz="3200" dirty="0">
                <a:solidFill>
                  <a:schemeClr val="bg1">
                    <a:lumMod val="65000"/>
                  </a:schemeClr>
                </a:solidFill>
              </a:rPr>
              <a:t>Organize Around Business Capabilities</a:t>
            </a:r>
          </a:p>
          <a:p>
            <a:r>
              <a:rPr lang="en-US" sz="3200" dirty="0">
                <a:solidFill>
                  <a:schemeClr val="bg1">
                    <a:lumMod val="65000"/>
                  </a:schemeClr>
                </a:solidFill>
              </a:rPr>
              <a:t>Deploy Independently</a:t>
            </a:r>
          </a:p>
          <a:p>
            <a:r>
              <a:rPr lang="en-US" sz="3200" dirty="0">
                <a:solidFill>
                  <a:schemeClr val="bg1">
                    <a:lumMod val="65000"/>
                  </a:schemeClr>
                </a:solidFill>
              </a:rPr>
              <a:t>Design For Failure</a:t>
            </a:r>
          </a:p>
          <a:p>
            <a:endParaRPr lang="en-US" dirty="0"/>
          </a:p>
        </p:txBody>
      </p:sp>
    </p:spTree>
    <p:extLst>
      <p:ext uri="{BB962C8B-B14F-4D97-AF65-F5344CB8AC3E}">
        <p14:creationId xmlns:p14="http://schemas.microsoft.com/office/powerpoint/2010/main" val="19269262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Decentralized Data Management</a:t>
            </a:r>
          </a:p>
        </p:txBody>
      </p:sp>
      <p:grpSp>
        <p:nvGrpSpPr>
          <p:cNvPr id="32" name="Group 31"/>
          <p:cNvGrpSpPr/>
          <p:nvPr/>
        </p:nvGrpSpPr>
        <p:grpSpPr>
          <a:xfrm>
            <a:off x="2926081" y="1569863"/>
            <a:ext cx="1974990" cy="1649694"/>
            <a:chOff x="8591343" y="3505940"/>
            <a:chExt cx="1818969" cy="1401885"/>
          </a:xfrm>
        </p:grpSpPr>
        <p:grpSp>
          <p:nvGrpSpPr>
            <p:cNvPr id="34" name="Group 33"/>
            <p:cNvGrpSpPr/>
            <p:nvPr/>
          </p:nvGrpSpPr>
          <p:grpSpPr>
            <a:xfrm>
              <a:off x="8999146" y="3760285"/>
              <a:ext cx="1041225" cy="874194"/>
              <a:chOff x="8953243" y="1692825"/>
              <a:chExt cx="1632154" cy="1504336"/>
            </a:xfrm>
          </p:grpSpPr>
          <p:sp>
            <p:nvSpPr>
              <p:cNvPr id="36" name="Flowchart: Predefined Process 69"/>
              <p:cNvSpPr/>
              <p:nvPr/>
            </p:nvSpPr>
            <p:spPr>
              <a:xfrm>
                <a:off x="8953243" y="1692825"/>
                <a:ext cx="1632154" cy="1504336"/>
              </a:xfrm>
              <a:prstGeom prst="flowChartPredefinedProcess">
                <a:avLst/>
              </a:prstGeom>
              <a:noFill/>
              <a:ln w="508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Rectangle 36"/>
              <p:cNvSpPr/>
              <p:nvPr/>
            </p:nvSpPr>
            <p:spPr>
              <a:xfrm>
                <a:off x="9406704" y="1812924"/>
                <a:ext cx="430056" cy="501043"/>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9694431" y="2538642"/>
                <a:ext cx="430056" cy="501043"/>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Hexagon 34"/>
            <p:cNvSpPr/>
            <p:nvPr/>
          </p:nvSpPr>
          <p:spPr>
            <a:xfrm>
              <a:off x="8591343" y="3505940"/>
              <a:ext cx="1818969" cy="1401885"/>
            </a:xfrm>
            <a:prstGeom prst="hexagon">
              <a:avLst/>
            </a:prstGeom>
            <a:noFill/>
            <a:ln w="50800">
              <a:solidFill>
                <a:schemeClr val="bg2">
                  <a:lumMod val="50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p:grpSp>
        <p:nvGrpSpPr>
          <p:cNvPr id="13" name="Group 12"/>
          <p:cNvGrpSpPr/>
          <p:nvPr/>
        </p:nvGrpSpPr>
        <p:grpSpPr>
          <a:xfrm>
            <a:off x="7056847" y="1569863"/>
            <a:ext cx="1974990" cy="1649694"/>
            <a:chOff x="7505982" y="1141367"/>
            <a:chExt cx="1818969" cy="1401885"/>
          </a:xfrm>
        </p:grpSpPr>
        <p:grpSp>
          <p:nvGrpSpPr>
            <p:cNvPr id="21" name="Group 20"/>
            <p:cNvGrpSpPr/>
            <p:nvPr/>
          </p:nvGrpSpPr>
          <p:grpSpPr>
            <a:xfrm>
              <a:off x="7890932" y="1407314"/>
              <a:ext cx="1041225" cy="874194"/>
              <a:chOff x="6756411" y="1692825"/>
              <a:chExt cx="1632154" cy="1504336"/>
            </a:xfrm>
          </p:grpSpPr>
          <p:sp>
            <p:nvSpPr>
              <p:cNvPr id="23" name="Hexagon 22"/>
              <p:cNvSpPr/>
              <p:nvPr/>
            </p:nvSpPr>
            <p:spPr>
              <a:xfrm>
                <a:off x="7445944" y="1885939"/>
                <a:ext cx="507037" cy="428282"/>
              </a:xfrm>
              <a:prstGeom prst="hexagon">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Predefined Process 66"/>
              <p:cNvSpPr/>
              <p:nvPr/>
            </p:nvSpPr>
            <p:spPr>
              <a:xfrm>
                <a:off x="6756411" y="1692825"/>
                <a:ext cx="1632154" cy="1504336"/>
              </a:xfrm>
              <a:prstGeom prst="flowChartPredefinedProcess">
                <a:avLst/>
              </a:prstGeom>
              <a:noFill/>
              <a:ln w="508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Hexagon 24"/>
              <p:cNvSpPr/>
              <p:nvPr/>
            </p:nvSpPr>
            <p:spPr>
              <a:xfrm>
                <a:off x="7055618" y="2574971"/>
                <a:ext cx="507037" cy="428282"/>
              </a:xfrm>
              <a:prstGeom prst="hexagon">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Hexagon 21"/>
            <p:cNvSpPr/>
            <p:nvPr/>
          </p:nvSpPr>
          <p:spPr>
            <a:xfrm>
              <a:off x="7505982" y="1141367"/>
              <a:ext cx="1818969" cy="1401885"/>
            </a:xfrm>
            <a:prstGeom prst="hexagon">
              <a:avLst/>
            </a:prstGeom>
            <a:noFill/>
            <a:ln w="50800">
              <a:solidFill>
                <a:schemeClr val="accent4">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p:sp>
        <p:nvSpPr>
          <p:cNvPr id="39" name="Can 38"/>
          <p:cNvSpPr/>
          <p:nvPr/>
        </p:nvSpPr>
        <p:spPr>
          <a:xfrm>
            <a:off x="3147472" y="4322618"/>
            <a:ext cx="1532208" cy="152954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41" name="Straight Arrow Connector 40"/>
          <p:cNvCxnSpPr/>
          <p:nvPr/>
        </p:nvCxnSpPr>
        <p:spPr>
          <a:xfrm>
            <a:off x="3915508" y="3374967"/>
            <a:ext cx="0" cy="79802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a:off x="4679680" y="2486067"/>
            <a:ext cx="2186633" cy="168692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5037513" y="2394710"/>
            <a:ext cx="18288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858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fontAlgn="base"/>
            <a:r>
              <a:rPr lang="en-US" dirty="0"/>
              <a:t>Decentralized Data Management</a:t>
            </a:r>
          </a:p>
        </p:txBody>
      </p:sp>
      <p:grpSp>
        <p:nvGrpSpPr>
          <p:cNvPr id="6" name="Group 5"/>
          <p:cNvGrpSpPr/>
          <p:nvPr/>
        </p:nvGrpSpPr>
        <p:grpSpPr>
          <a:xfrm>
            <a:off x="2083634" y="1543622"/>
            <a:ext cx="7070996" cy="4242581"/>
            <a:chOff x="2365802" y="1573603"/>
            <a:chExt cx="6429063" cy="3843461"/>
          </a:xfrm>
        </p:grpSpPr>
        <p:pic>
          <p:nvPicPr>
            <p:cNvPr id="7170" name="Picture 2" descr="http://www.codegravity.com/img/articles/Java-EE-Microservices/Java-EE-Microservices-2.jpg">
              <a:extLst>
                <a:ext uri="{FF2B5EF4-FFF2-40B4-BE49-F238E27FC236}">
                  <a16:creationId xmlns="" xmlns:a16="http://schemas.microsoft.com/office/drawing/2014/main" id="{E58930AD-F247-4B2A-9971-A63549218427}"/>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2365802" y="1573603"/>
              <a:ext cx="6429063" cy="384346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921135" y="4854632"/>
              <a:ext cx="3607723" cy="562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22457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2" name="Freeform: Shap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5529884"/>
            <a:ext cx="7719381" cy="1096331"/>
          </a:xfrm>
        </p:spPr>
        <p:txBody>
          <a:bodyPr vert="horz" lIns="91440" tIns="45720" rIns="91440" bIns="45720" rtlCol="0" anchor="ctr">
            <a:normAutofit/>
          </a:bodyPr>
          <a:lstStyle/>
          <a:p>
            <a:r>
              <a:rPr lang="en-US" sz="4400" b="1" kern="1200">
                <a:solidFill>
                  <a:schemeClr val="tx1"/>
                </a:solidFill>
                <a:latin typeface="+mj-lt"/>
                <a:ea typeface="+mj-ea"/>
                <a:cs typeface="+mj-cs"/>
              </a:rPr>
              <a:t>Principles of Microservices</a:t>
            </a:r>
            <a:endParaRPr lang="en-US" sz="4400" kern="1200">
              <a:solidFill>
                <a:schemeClr val="tx1"/>
              </a:solidFill>
              <a:latin typeface="+mj-lt"/>
              <a:ea typeface="+mj-ea"/>
              <a:cs typeface="+mj-cs"/>
            </a:endParaRPr>
          </a:p>
        </p:txBody>
      </p:sp>
      <p:sp>
        <p:nvSpPr>
          <p:cNvPr id="3" name="Content Placeholder 2"/>
          <p:cNvSpPr>
            <a:spLocks noGrp="1"/>
          </p:cNvSpPr>
          <p:nvPr>
            <p:ph idx="1"/>
          </p:nvPr>
        </p:nvSpPr>
        <p:spPr/>
        <p:txBody>
          <a:bodyPr/>
          <a:lstStyle/>
          <a:p>
            <a:pPr>
              <a:buFont typeface="Wingdings" charset="2"/>
              <a:buChar char="ü"/>
            </a:pPr>
            <a:r>
              <a:rPr lang="en-US" sz="3200" b="1" dirty="0"/>
              <a:t>Products not Projects</a:t>
            </a:r>
          </a:p>
          <a:p>
            <a:pPr>
              <a:buFont typeface="Wingdings" charset="2"/>
              <a:buChar char="ü"/>
            </a:pPr>
            <a:r>
              <a:rPr lang="en-US" sz="3200" b="1" dirty="0"/>
              <a:t>Single Responsibility Principle</a:t>
            </a:r>
          </a:p>
          <a:p>
            <a:pPr>
              <a:buFont typeface="Wingdings" charset="2"/>
              <a:buChar char="ü"/>
            </a:pPr>
            <a:r>
              <a:rPr lang="en-US" sz="3200" b="1" dirty="0"/>
              <a:t>Decentralized Data Management</a:t>
            </a:r>
          </a:p>
          <a:p>
            <a:r>
              <a:rPr lang="en-US" sz="3200" b="1" dirty="0"/>
              <a:t>Organize Around Business Capabilities</a:t>
            </a:r>
          </a:p>
          <a:p>
            <a:r>
              <a:rPr lang="en-US" sz="3200" dirty="0">
                <a:solidFill>
                  <a:schemeClr val="bg1">
                    <a:lumMod val="65000"/>
                  </a:schemeClr>
                </a:solidFill>
              </a:rPr>
              <a:t>Deploy Independently</a:t>
            </a:r>
          </a:p>
          <a:p>
            <a:r>
              <a:rPr lang="en-US" sz="3200" dirty="0">
                <a:solidFill>
                  <a:schemeClr val="bg1">
                    <a:lumMod val="65000"/>
                  </a:schemeClr>
                </a:solidFill>
              </a:rPr>
              <a:t>Design For Failure</a:t>
            </a:r>
          </a:p>
          <a:p>
            <a:endParaRPr lang="en-US" dirty="0"/>
          </a:p>
        </p:txBody>
      </p:sp>
    </p:spTree>
    <p:extLst>
      <p:ext uri="{BB962C8B-B14F-4D97-AF65-F5344CB8AC3E}">
        <p14:creationId xmlns:p14="http://schemas.microsoft.com/office/powerpoint/2010/main" val="17962046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Organize Around Business Capabilities</a:t>
            </a:r>
          </a:p>
        </p:txBody>
      </p:sp>
      <p:sp>
        <p:nvSpPr>
          <p:cNvPr id="3" name="Rectangle 2"/>
          <p:cNvSpPr/>
          <p:nvPr/>
        </p:nvSpPr>
        <p:spPr>
          <a:xfrm>
            <a:off x="1173149" y="3017491"/>
            <a:ext cx="9650630" cy="1569660"/>
          </a:xfrm>
          <a:prstGeom prst="rect">
            <a:avLst/>
          </a:prstGeom>
        </p:spPr>
        <p:txBody>
          <a:bodyPr wrap="square">
            <a:spAutoFit/>
          </a:bodyPr>
          <a:lstStyle/>
          <a:p>
            <a:pPr algn="ctr" fontAlgn="base"/>
            <a:r>
              <a:rPr lang="en-US" sz="2400" b="1" dirty="0">
                <a:solidFill>
                  <a:srgbClr val="EF5BA1"/>
                </a:solidFill>
                <a:effectLst/>
                <a:latin typeface="+mj-lt"/>
              </a:rPr>
              <a:t>"Any organization that designs a system … will inevitably produce a design whose structure is a copy of the organization's communication structure.”</a:t>
            </a:r>
          </a:p>
          <a:p>
            <a:pPr algn="ctr" fontAlgn="base"/>
            <a:endParaRPr lang="en-US" sz="2400" b="1" dirty="0">
              <a:solidFill>
                <a:srgbClr val="EF5BA1"/>
              </a:solidFill>
              <a:effectLst/>
              <a:latin typeface="+mj-lt"/>
            </a:endParaRPr>
          </a:p>
          <a:p>
            <a:pPr algn="ctr" fontAlgn="base"/>
            <a:r>
              <a:rPr lang="en-US" sz="2400" b="1" dirty="0">
                <a:effectLst/>
                <a:latin typeface="+mj-lt"/>
              </a:rPr>
              <a:t>-- Melvin Conway, 1968</a:t>
            </a:r>
          </a:p>
        </p:txBody>
      </p:sp>
      <p:sp>
        <p:nvSpPr>
          <p:cNvPr id="4" name="Rectangle 3"/>
          <p:cNvSpPr/>
          <p:nvPr/>
        </p:nvSpPr>
        <p:spPr>
          <a:xfrm>
            <a:off x="4746486" y="1637400"/>
            <a:ext cx="2503955" cy="584775"/>
          </a:xfrm>
          <a:prstGeom prst="rect">
            <a:avLst/>
          </a:prstGeom>
        </p:spPr>
        <p:txBody>
          <a:bodyPr wrap="none">
            <a:spAutoFit/>
          </a:bodyPr>
          <a:lstStyle/>
          <a:p>
            <a:r>
              <a:rPr lang="en-US" sz="3200" dirty="0">
                <a:latin typeface="+mj-lt"/>
              </a:rPr>
              <a:t>Conway's Law</a:t>
            </a:r>
          </a:p>
        </p:txBody>
      </p:sp>
    </p:spTree>
    <p:extLst>
      <p:ext uri="{BB962C8B-B14F-4D97-AF65-F5344CB8AC3E}">
        <p14:creationId xmlns:p14="http://schemas.microsoft.com/office/powerpoint/2010/main" val="24917981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tx1"/>
          </a:solidFill>
          <a:effectLst/>
        </p:spPr>
      </p:sp>
      <p:sp>
        <p:nvSpPr>
          <p:cNvPr id="30" name="Rectangle 2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About Me</a:t>
            </a:r>
          </a:p>
        </p:txBody>
      </p:sp>
      <p:sp>
        <p:nvSpPr>
          <p:cNvPr id="3" name="Text Placeholder 2"/>
          <p:cNvSpPr>
            <a:spLocks noGrp="1"/>
          </p:cNvSpPr>
          <p:nvPr>
            <p:ph type="body" idx="1"/>
          </p:nvPr>
        </p:nvSpPr>
        <p:spPr>
          <a:xfrm>
            <a:off x="1524000" y="4256436"/>
            <a:ext cx="9144000" cy="1600818"/>
          </a:xfrm>
        </p:spPr>
        <p:txBody>
          <a:bodyPr vert="horz" lIns="91440" tIns="45720" rIns="91440" bIns="45720" rtlCol="0">
            <a:normAutofit/>
          </a:bodyPr>
          <a:lstStyle/>
          <a:p>
            <a:pPr algn="ctr"/>
            <a:endParaRPr lang="en-US" sz="2400" kern="1200">
              <a:solidFill>
                <a:schemeClr val="accent1"/>
              </a:solidFill>
              <a:latin typeface="+mn-lt"/>
              <a:ea typeface="+mn-ea"/>
              <a:cs typeface="+mn-cs"/>
            </a:endParaRPr>
          </a:p>
        </p:txBody>
      </p:sp>
    </p:spTree>
    <p:extLst>
      <p:ext uri="{BB962C8B-B14F-4D97-AF65-F5344CB8AC3E}">
        <p14:creationId xmlns:p14="http://schemas.microsoft.com/office/powerpoint/2010/main" val="258581653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323463798"/>
              </p:ext>
            </p:extLst>
          </p:nvPr>
        </p:nvGraphicFramePr>
        <p:xfrm>
          <a:off x="3628400" y="4084556"/>
          <a:ext cx="4267199" cy="23098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Rounded Corners 4"/>
          <p:cNvSpPr/>
          <p:nvPr/>
        </p:nvSpPr>
        <p:spPr>
          <a:xfrm>
            <a:off x="3490452" y="3961674"/>
            <a:ext cx="4542503" cy="2576052"/>
          </a:xfrm>
          <a:custGeom>
            <a:avLst/>
            <a:gdLst>
              <a:gd name="connsiteX0" fmla="*/ 0 w 4846320"/>
              <a:gd name="connsiteY0" fmla="*/ 446433 h 2678545"/>
              <a:gd name="connsiteX1" fmla="*/ 446433 w 4846320"/>
              <a:gd name="connsiteY1" fmla="*/ 0 h 2678545"/>
              <a:gd name="connsiteX2" fmla="*/ 4399887 w 4846320"/>
              <a:gd name="connsiteY2" fmla="*/ 0 h 2678545"/>
              <a:gd name="connsiteX3" fmla="*/ 4846320 w 4846320"/>
              <a:gd name="connsiteY3" fmla="*/ 446433 h 2678545"/>
              <a:gd name="connsiteX4" fmla="*/ 4846320 w 4846320"/>
              <a:gd name="connsiteY4" fmla="*/ 2232112 h 2678545"/>
              <a:gd name="connsiteX5" fmla="*/ 4399887 w 4846320"/>
              <a:gd name="connsiteY5" fmla="*/ 2678545 h 2678545"/>
              <a:gd name="connsiteX6" fmla="*/ 446433 w 4846320"/>
              <a:gd name="connsiteY6" fmla="*/ 2678545 h 2678545"/>
              <a:gd name="connsiteX7" fmla="*/ 0 w 4846320"/>
              <a:gd name="connsiteY7" fmla="*/ 2232112 h 2678545"/>
              <a:gd name="connsiteX8" fmla="*/ 0 w 4846320"/>
              <a:gd name="connsiteY8" fmla="*/ 446433 h 2678545"/>
              <a:gd name="connsiteX0" fmla="*/ 0 w 4846320"/>
              <a:gd name="connsiteY0" fmla="*/ 318614 h 2678545"/>
              <a:gd name="connsiteX1" fmla="*/ 446433 w 4846320"/>
              <a:gd name="connsiteY1" fmla="*/ 0 h 2678545"/>
              <a:gd name="connsiteX2" fmla="*/ 4399887 w 4846320"/>
              <a:gd name="connsiteY2" fmla="*/ 0 h 2678545"/>
              <a:gd name="connsiteX3" fmla="*/ 4846320 w 4846320"/>
              <a:gd name="connsiteY3" fmla="*/ 446433 h 2678545"/>
              <a:gd name="connsiteX4" fmla="*/ 4846320 w 4846320"/>
              <a:gd name="connsiteY4" fmla="*/ 2232112 h 2678545"/>
              <a:gd name="connsiteX5" fmla="*/ 4399887 w 4846320"/>
              <a:gd name="connsiteY5" fmla="*/ 2678545 h 2678545"/>
              <a:gd name="connsiteX6" fmla="*/ 446433 w 4846320"/>
              <a:gd name="connsiteY6" fmla="*/ 2678545 h 2678545"/>
              <a:gd name="connsiteX7" fmla="*/ 0 w 4846320"/>
              <a:gd name="connsiteY7" fmla="*/ 2232112 h 2678545"/>
              <a:gd name="connsiteX8" fmla="*/ 0 w 4846320"/>
              <a:gd name="connsiteY8" fmla="*/ 318614 h 2678545"/>
              <a:gd name="connsiteX0" fmla="*/ 0 w 4846320"/>
              <a:gd name="connsiteY0" fmla="*/ 221102 h 2679355"/>
              <a:gd name="connsiteX1" fmla="*/ 446433 w 4846320"/>
              <a:gd name="connsiteY1" fmla="*/ 810 h 2679355"/>
              <a:gd name="connsiteX2" fmla="*/ 4399887 w 4846320"/>
              <a:gd name="connsiteY2" fmla="*/ 810 h 2679355"/>
              <a:gd name="connsiteX3" fmla="*/ 4846320 w 4846320"/>
              <a:gd name="connsiteY3" fmla="*/ 447243 h 2679355"/>
              <a:gd name="connsiteX4" fmla="*/ 4846320 w 4846320"/>
              <a:gd name="connsiteY4" fmla="*/ 2232922 h 2679355"/>
              <a:gd name="connsiteX5" fmla="*/ 4399887 w 4846320"/>
              <a:gd name="connsiteY5" fmla="*/ 2679355 h 2679355"/>
              <a:gd name="connsiteX6" fmla="*/ 446433 w 4846320"/>
              <a:gd name="connsiteY6" fmla="*/ 2679355 h 2679355"/>
              <a:gd name="connsiteX7" fmla="*/ 0 w 4846320"/>
              <a:gd name="connsiteY7" fmla="*/ 2232922 h 2679355"/>
              <a:gd name="connsiteX8" fmla="*/ 0 w 4846320"/>
              <a:gd name="connsiteY8" fmla="*/ 221102 h 2679355"/>
              <a:gd name="connsiteX0" fmla="*/ 0 w 4846320"/>
              <a:gd name="connsiteY0" fmla="*/ 221102 h 2679582"/>
              <a:gd name="connsiteX1" fmla="*/ 446433 w 4846320"/>
              <a:gd name="connsiteY1" fmla="*/ 810 h 2679582"/>
              <a:gd name="connsiteX2" fmla="*/ 4399887 w 4846320"/>
              <a:gd name="connsiteY2" fmla="*/ 810 h 2679582"/>
              <a:gd name="connsiteX3" fmla="*/ 4846320 w 4846320"/>
              <a:gd name="connsiteY3" fmla="*/ 447243 h 2679582"/>
              <a:gd name="connsiteX4" fmla="*/ 4846320 w 4846320"/>
              <a:gd name="connsiteY4" fmla="*/ 2232922 h 2679582"/>
              <a:gd name="connsiteX5" fmla="*/ 4399887 w 4846320"/>
              <a:gd name="connsiteY5" fmla="*/ 2679355 h 2679582"/>
              <a:gd name="connsiteX6" fmla="*/ 446433 w 4846320"/>
              <a:gd name="connsiteY6" fmla="*/ 2679355 h 2679582"/>
              <a:gd name="connsiteX7" fmla="*/ 0 w 4846320"/>
              <a:gd name="connsiteY7" fmla="*/ 2449232 h 2679582"/>
              <a:gd name="connsiteX8" fmla="*/ 0 w 4846320"/>
              <a:gd name="connsiteY8" fmla="*/ 221102 h 2679582"/>
              <a:gd name="connsiteX0" fmla="*/ 0 w 4846320"/>
              <a:gd name="connsiteY0" fmla="*/ 221102 h 2679582"/>
              <a:gd name="connsiteX1" fmla="*/ 446433 w 4846320"/>
              <a:gd name="connsiteY1" fmla="*/ 810 h 2679582"/>
              <a:gd name="connsiteX2" fmla="*/ 4399887 w 4846320"/>
              <a:gd name="connsiteY2" fmla="*/ 810 h 2679582"/>
              <a:gd name="connsiteX3" fmla="*/ 4836487 w 4846320"/>
              <a:gd name="connsiteY3" fmla="*/ 437411 h 2679582"/>
              <a:gd name="connsiteX4" fmla="*/ 4846320 w 4846320"/>
              <a:gd name="connsiteY4" fmla="*/ 2232922 h 2679582"/>
              <a:gd name="connsiteX5" fmla="*/ 4399887 w 4846320"/>
              <a:gd name="connsiteY5" fmla="*/ 2679355 h 2679582"/>
              <a:gd name="connsiteX6" fmla="*/ 446433 w 4846320"/>
              <a:gd name="connsiteY6" fmla="*/ 2679355 h 2679582"/>
              <a:gd name="connsiteX7" fmla="*/ 0 w 4846320"/>
              <a:gd name="connsiteY7" fmla="*/ 2449232 h 2679582"/>
              <a:gd name="connsiteX8" fmla="*/ 0 w 4846320"/>
              <a:gd name="connsiteY8" fmla="*/ 221102 h 2679582"/>
              <a:gd name="connsiteX0" fmla="*/ 0 w 4846320"/>
              <a:gd name="connsiteY0" fmla="*/ 221102 h 2679582"/>
              <a:gd name="connsiteX1" fmla="*/ 446433 w 4846320"/>
              <a:gd name="connsiteY1" fmla="*/ 810 h 2679582"/>
              <a:gd name="connsiteX2" fmla="*/ 4399887 w 4846320"/>
              <a:gd name="connsiteY2" fmla="*/ 810 h 2679582"/>
              <a:gd name="connsiteX3" fmla="*/ 4826654 w 4846320"/>
              <a:gd name="connsiteY3" fmla="*/ 221102 h 2679582"/>
              <a:gd name="connsiteX4" fmla="*/ 4846320 w 4846320"/>
              <a:gd name="connsiteY4" fmla="*/ 2232922 h 2679582"/>
              <a:gd name="connsiteX5" fmla="*/ 4399887 w 4846320"/>
              <a:gd name="connsiteY5" fmla="*/ 2679355 h 2679582"/>
              <a:gd name="connsiteX6" fmla="*/ 446433 w 4846320"/>
              <a:gd name="connsiteY6" fmla="*/ 2679355 h 2679582"/>
              <a:gd name="connsiteX7" fmla="*/ 0 w 4846320"/>
              <a:gd name="connsiteY7" fmla="*/ 2449232 h 2679582"/>
              <a:gd name="connsiteX8" fmla="*/ 0 w 4846320"/>
              <a:gd name="connsiteY8" fmla="*/ 221102 h 2679582"/>
              <a:gd name="connsiteX0" fmla="*/ 0 w 4856152"/>
              <a:gd name="connsiteY0" fmla="*/ 221102 h 2679582"/>
              <a:gd name="connsiteX1" fmla="*/ 446433 w 4856152"/>
              <a:gd name="connsiteY1" fmla="*/ 810 h 2679582"/>
              <a:gd name="connsiteX2" fmla="*/ 4399887 w 4856152"/>
              <a:gd name="connsiteY2" fmla="*/ 810 h 2679582"/>
              <a:gd name="connsiteX3" fmla="*/ 4826654 w 4856152"/>
              <a:gd name="connsiteY3" fmla="*/ 221102 h 2679582"/>
              <a:gd name="connsiteX4" fmla="*/ 4856152 w 4856152"/>
              <a:gd name="connsiteY4" fmla="*/ 2439400 h 2679582"/>
              <a:gd name="connsiteX5" fmla="*/ 4399887 w 4856152"/>
              <a:gd name="connsiteY5" fmla="*/ 2679355 h 2679582"/>
              <a:gd name="connsiteX6" fmla="*/ 446433 w 4856152"/>
              <a:gd name="connsiteY6" fmla="*/ 2679355 h 2679582"/>
              <a:gd name="connsiteX7" fmla="*/ 0 w 4856152"/>
              <a:gd name="connsiteY7" fmla="*/ 2449232 h 2679582"/>
              <a:gd name="connsiteX8" fmla="*/ 0 w 4856152"/>
              <a:gd name="connsiteY8" fmla="*/ 221102 h 267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56152" h="2679582">
                <a:moveTo>
                  <a:pt x="0" y="221102"/>
                </a:moveTo>
                <a:cubicBezTo>
                  <a:pt x="0" y="-25456"/>
                  <a:pt x="199875" y="810"/>
                  <a:pt x="446433" y="810"/>
                </a:cubicBezTo>
                <a:lnTo>
                  <a:pt x="4399887" y="810"/>
                </a:lnTo>
                <a:cubicBezTo>
                  <a:pt x="4646445" y="810"/>
                  <a:pt x="4826654" y="-25456"/>
                  <a:pt x="4826654" y="221102"/>
                </a:cubicBezTo>
                <a:cubicBezTo>
                  <a:pt x="4829932" y="819606"/>
                  <a:pt x="4852874" y="1840896"/>
                  <a:pt x="4856152" y="2439400"/>
                </a:cubicBezTo>
                <a:cubicBezTo>
                  <a:pt x="4856152" y="2685958"/>
                  <a:pt x="4646445" y="2679355"/>
                  <a:pt x="4399887" y="2679355"/>
                </a:cubicBezTo>
                <a:lnTo>
                  <a:pt x="446433" y="2679355"/>
                </a:lnTo>
                <a:cubicBezTo>
                  <a:pt x="199875" y="2679355"/>
                  <a:pt x="0" y="2695790"/>
                  <a:pt x="0" y="2449232"/>
                </a:cubicBezTo>
                <a:lnTo>
                  <a:pt x="0" y="221102"/>
                </a:lnTo>
                <a:close/>
              </a:path>
            </a:pathLst>
          </a:custGeom>
          <a:noFill/>
          <a:ln w="57150" cap="flat" cmpd="sng" algn="ctr">
            <a:solidFill>
              <a:schemeClr val="accent6">
                <a:lumMod val="50000"/>
              </a:schemeClr>
            </a:solidFill>
            <a:prstDash val="solid"/>
            <a:round/>
            <a:headEnd type="none" w="med" len="med"/>
            <a:tailEnd type="none" w="med" len="med"/>
          </a:ln>
          <a:effectLst>
            <a:softEdge rad="0"/>
          </a:effectLst>
        </p:spPr>
        <p:style>
          <a:lnRef idx="0">
            <a:scrgbClr r="0" g="0" b="0"/>
          </a:lnRef>
          <a:fillRef idx="0">
            <a:scrgbClr r="0" g="0" b="0"/>
          </a:fillRef>
          <a:effectRef idx="0">
            <a:scrgbClr r="0" g="0" b="0"/>
          </a:effectRef>
          <a:fontRef idx="minor">
            <a:schemeClr val="accent6"/>
          </a:fontRef>
        </p:style>
        <p:txBody>
          <a:bodyPr tIns="91440" bIns="91440" rtlCol="0" anchor="ctr"/>
          <a:lstStyle/>
          <a:p>
            <a:pPr algn="ctr"/>
            <a:endParaRPr lang="en-US" dirty="0"/>
          </a:p>
        </p:txBody>
      </p:sp>
      <p:sp>
        <p:nvSpPr>
          <p:cNvPr id="6" name="Flowchart: Magnetic Disk 5"/>
          <p:cNvSpPr/>
          <p:nvPr/>
        </p:nvSpPr>
        <p:spPr>
          <a:xfrm>
            <a:off x="9124330" y="5318530"/>
            <a:ext cx="1657719" cy="894735"/>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Magnetic Disk 6"/>
          <p:cNvSpPr/>
          <p:nvPr/>
        </p:nvSpPr>
        <p:spPr>
          <a:xfrm>
            <a:off x="9124330" y="4713844"/>
            <a:ext cx="1657719" cy="894735"/>
          </a:xfrm>
          <a:prstGeom prst="flowChartMagneticDisk">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Magnetic Disk 7"/>
          <p:cNvSpPr/>
          <p:nvPr/>
        </p:nvSpPr>
        <p:spPr>
          <a:xfrm>
            <a:off x="9124330" y="4121446"/>
            <a:ext cx="1657719" cy="894735"/>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Business Logic</a:t>
            </a:r>
          </a:p>
        </p:txBody>
      </p:sp>
      <p:sp>
        <p:nvSpPr>
          <p:cNvPr id="9" name="Arrow: Left-Right 8"/>
          <p:cNvSpPr/>
          <p:nvPr/>
        </p:nvSpPr>
        <p:spPr>
          <a:xfrm>
            <a:off x="8131279" y="5023556"/>
            <a:ext cx="943891" cy="29496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Left-Right 9"/>
          <p:cNvSpPr/>
          <p:nvPr/>
        </p:nvSpPr>
        <p:spPr>
          <a:xfrm>
            <a:off x="2309086" y="5023556"/>
            <a:ext cx="943891" cy="29496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201098" y="1271857"/>
            <a:ext cx="1504182" cy="1504182"/>
          </a:xfrm>
          <a:prstGeom prst="rect">
            <a:avLst/>
          </a:prstGeom>
        </p:spPr>
      </p:pic>
      <p:pic>
        <p:nvPicPr>
          <p:cNvPr id="12" name="Picture 1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874495" y="1206562"/>
            <a:ext cx="1774415" cy="1774415"/>
          </a:xfrm>
          <a:prstGeom prst="rect">
            <a:avLst/>
          </a:prstGeom>
        </p:spPr>
      </p:pic>
      <p:pic>
        <p:nvPicPr>
          <p:cNvPr id="13" name="Picture 1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flipH="1">
            <a:off x="831416" y="1329140"/>
            <a:ext cx="1449492" cy="1449492"/>
          </a:xfrm>
          <a:prstGeom prst="rect">
            <a:avLst/>
          </a:prstGeom>
        </p:spPr>
      </p:pic>
      <p:graphicFrame>
        <p:nvGraphicFramePr>
          <p:cNvPr id="14" name="Diagram 13"/>
          <p:cNvGraphicFramePr/>
          <p:nvPr>
            <p:extLst>
              <p:ext uri="{D42A27DB-BD31-4B8C-83A1-F6EECF244321}">
                <p14:modId xmlns:p14="http://schemas.microsoft.com/office/powerpoint/2010/main" val="591240893"/>
              </p:ext>
            </p:extLst>
          </p:nvPr>
        </p:nvGraphicFramePr>
        <p:xfrm>
          <a:off x="850635" y="4084556"/>
          <a:ext cx="1220976" cy="230986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15" name="Rectangle: Rounded Corners 4"/>
          <p:cNvSpPr/>
          <p:nvPr/>
        </p:nvSpPr>
        <p:spPr>
          <a:xfrm>
            <a:off x="752165" y="3966588"/>
            <a:ext cx="1458597" cy="2576052"/>
          </a:xfrm>
          <a:custGeom>
            <a:avLst/>
            <a:gdLst>
              <a:gd name="connsiteX0" fmla="*/ 0 w 4846320"/>
              <a:gd name="connsiteY0" fmla="*/ 446433 h 2678545"/>
              <a:gd name="connsiteX1" fmla="*/ 446433 w 4846320"/>
              <a:gd name="connsiteY1" fmla="*/ 0 h 2678545"/>
              <a:gd name="connsiteX2" fmla="*/ 4399887 w 4846320"/>
              <a:gd name="connsiteY2" fmla="*/ 0 h 2678545"/>
              <a:gd name="connsiteX3" fmla="*/ 4846320 w 4846320"/>
              <a:gd name="connsiteY3" fmla="*/ 446433 h 2678545"/>
              <a:gd name="connsiteX4" fmla="*/ 4846320 w 4846320"/>
              <a:gd name="connsiteY4" fmla="*/ 2232112 h 2678545"/>
              <a:gd name="connsiteX5" fmla="*/ 4399887 w 4846320"/>
              <a:gd name="connsiteY5" fmla="*/ 2678545 h 2678545"/>
              <a:gd name="connsiteX6" fmla="*/ 446433 w 4846320"/>
              <a:gd name="connsiteY6" fmla="*/ 2678545 h 2678545"/>
              <a:gd name="connsiteX7" fmla="*/ 0 w 4846320"/>
              <a:gd name="connsiteY7" fmla="*/ 2232112 h 2678545"/>
              <a:gd name="connsiteX8" fmla="*/ 0 w 4846320"/>
              <a:gd name="connsiteY8" fmla="*/ 446433 h 2678545"/>
              <a:gd name="connsiteX0" fmla="*/ 0 w 4846320"/>
              <a:gd name="connsiteY0" fmla="*/ 318614 h 2678545"/>
              <a:gd name="connsiteX1" fmla="*/ 446433 w 4846320"/>
              <a:gd name="connsiteY1" fmla="*/ 0 h 2678545"/>
              <a:gd name="connsiteX2" fmla="*/ 4399887 w 4846320"/>
              <a:gd name="connsiteY2" fmla="*/ 0 h 2678545"/>
              <a:gd name="connsiteX3" fmla="*/ 4846320 w 4846320"/>
              <a:gd name="connsiteY3" fmla="*/ 446433 h 2678545"/>
              <a:gd name="connsiteX4" fmla="*/ 4846320 w 4846320"/>
              <a:gd name="connsiteY4" fmla="*/ 2232112 h 2678545"/>
              <a:gd name="connsiteX5" fmla="*/ 4399887 w 4846320"/>
              <a:gd name="connsiteY5" fmla="*/ 2678545 h 2678545"/>
              <a:gd name="connsiteX6" fmla="*/ 446433 w 4846320"/>
              <a:gd name="connsiteY6" fmla="*/ 2678545 h 2678545"/>
              <a:gd name="connsiteX7" fmla="*/ 0 w 4846320"/>
              <a:gd name="connsiteY7" fmla="*/ 2232112 h 2678545"/>
              <a:gd name="connsiteX8" fmla="*/ 0 w 4846320"/>
              <a:gd name="connsiteY8" fmla="*/ 318614 h 2678545"/>
              <a:gd name="connsiteX0" fmla="*/ 0 w 4846320"/>
              <a:gd name="connsiteY0" fmla="*/ 221102 h 2679355"/>
              <a:gd name="connsiteX1" fmla="*/ 446433 w 4846320"/>
              <a:gd name="connsiteY1" fmla="*/ 810 h 2679355"/>
              <a:gd name="connsiteX2" fmla="*/ 4399887 w 4846320"/>
              <a:gd name="connsiteY2" fmla="*/ 810 h 2679355"/>
              <a:gd name="connsiteX3" fmla="*/ 4846320 w 4846320"/>
              <a:gd name="connsiteY3" fmla="*/ 447243 h 2679355"/>
              <a:gd name="connsiteX4" fmla="*/ 4846320 w 4846320"/>
              <a:gd name="connsiteY4" fmla="*/ 2232922 h 2679355"/>
              <a:gd name="connsiteX5" fmla="*/ 4399887 w 4846320"/>
              <a:gd name="connsiteY5" fmla="*/ 2679355 h 2679355"/>
              <a:gd name="connsiteX6" fmla="*/ 446433 w 4846320"/>
              <a:gd name="connsiteY6" fmla="*/ 2679355 h 2679355"/>
              <a:gd name="connsiteX7" fmla="*/ 0 w 4846320"/>
              <a:gd name="connsiteY7" fmla="*/ 2232922 h 2679355"/>
              <a:gd name="connsiteX8" fmla="*/ 0 w 4846320"/>
              <a:gd name="connsiteY8" fmla="*/ 221102 h 2679355"/>
              <a:gd name="connsiteX0" fmla="*/ 0 w 4846320"/>
              <a:gd name="connsiteY0" fmla="*/ 221102 h 2679582"/>
              <a:gd name="connsiteX1" fmla="*/ 446433 w 4846320"/>
              <a:gd name="connsiteY1" fmla="*/ 810 h 2679582"/>
              <a:gd name="connsiteX2" fmla="*/ 4399887 w 4846320"/>
              <a:gd name="connsiteY2" fmla="*/ 810 h 2679582"/>
              <a:gd name="connsiteX3" fmla="*/ 4846320 w 4846320"/>
              <a:gd name="connsiteY3" fmla="*/ 447243 h 2679582"/>
              <a:gd name="connsiteX4" fmla="*/ 4846320 w 4846320"/>
              <a:gd name="connsiteY4" fmla="*/ 2232922 h 2679582"/>
              <a:gd name="connsiteX5" fmla="*/ 4399887 w 4846320"/>
              <a:gd name="connsiteY5" fmla="*/ 2679355 h 2679582"/>
              <a:gd name="connsiteX6" fmla="*/ 446433 w 4846320"/>
              <a:gd name="connsiteY6" fmla="*/ 2679355 h 2679582"/>
              <a:gd name="connsiteX7" fmla="*/ 0 w 4846320"/>
              <a:gd name="connsiteY7" fmla="*/ 2449232 h 2679582"/>
              <a:gd name="connsiteX8" fmla="*/ 0 w 4846320"/>
              <a:gd name="connsiteY8" fmla="*/ 221102 h 2679582"/>
              <a:gd name="connsiteX0" fmla="*/ 0 w 4846320"/>
              <a:gd name="connsiteY0" fmla="*/ 221102 h 2679582"/>
              <a:gd name="connsiteX1" fmla="*/ 446433 w 4846320"/>
              <a:gd name="connsiteY1" fmla="*/ 810 h 2679582"/>
              <a:gd name="connsiteX2" fmla="*/ 4399887 w 4846320"/>
              <a:gd name="connsiteY2" fmla="*/ 810 h 2679582"/>
              <a:gd name="connsiteX3" fmla="*/ 4836487 w 4846320"/>
              <a:gd name="connsiteY3" fmla="*/ 437411 h 2679582"/>
              <a:gd name="connsiteX4" fmla="*/ 4846320 w 4846320"/>
              <a:gd name="connsiteY4" fmla="*/ 2232922 h 2679582"/>
              <a:gd name="connsiteX5" fmla="*/ 4399887 w 4846320"/>
              <a:gd name="connsiteY5" fmla="*/ 2679355 h 2679582"/>
              <a:gd name="connsiteX6" fmla="*/ 446433 w 4846320"/>
              <a:gd name="connsiteY6" fmla="*/ 2679355 h 2679582"/>
              <a:gd name="connsiteX7" fmla="*/ 0 w 4846320"/>
              <a:gd name="connsiteY7" fmla="*/ 2449232 h 2679582"/>
              <a:gd name="connsiteX8" fmla="*/ 0 w 4846320"/>
              <a:gd name="connsiteY8" fmla="*/ 221102 h 2679582"/>
              <a:gd name="connsiteX0" fmla="*/ 0 w 4846320"/>
              <a:gd name="connsiteY0" fmla="*/ 221102 h 2679582"/>
              <a:gd name="connsiteX1" fmla="*/ 446433 w 4846320"/>
              <a:gd name="connsiteY1" fmla="*/ 810 h 2679582"/>
              <a:gd name="connsiteX2" fmla="*/ 4399887 w 4846320"/>
              <a:gd name="connsiteY2" fmla="*/ 810 h 2679582"/>
              <a:gd name="connsiteX3" fmla="*/ 4826654 w 4846320"/>
              <a:gd name="connsiteY3" fmla="*/ 221102 h 2679582"/>
              <a:gd name="connsiteX4" fmla="*/ 4846320 w 4846320"/>
              <a:gd name="connsiteY4" fmla="*/ 2232922 h 2679582"/>
              <a:gd name="connsiteX5" fmla="*/ 4399887 w 4846320"/>
              <a:gd name="connsiteY5" fmla="*/ 2679355 h 2679582"/>
              <a:gd name="connsiteX6" fmla="*/ 446433 w 4846320"/>
              <a:gd name="connsiteY6" fmla="*/ 2679355 h 2679582"/>
              <a:gd name="connsiteX7" fmla="*/ 0 w 4846320"/>
              <a:gd name="connsiteY7" fmla="*/ 2449232 h 2679582"/>
              <a:gd name="connsiteX8" fmla="*/ 0 w 4846320"/>
              <a:gd name="connsiteY8" fmla="*/ 221102 h 2679582"/>
              <a:gd name="connsiteX0" fmla="*/ 0 w 4856152"/>
              <a:gd name="connsiteY0" fmla="*/ 221102 h 2679582"/>
              <a:gd name="connsiteX1" fmla="*/ 446433 w 4856152"/>
              <a:gd name="connsiteY1" fmla="*/ 810 h 2679582"/>
              <a:gd name="connsiteX2" fmla="*/ 4399887 w 4856152"/>
              <a:gd name="connsiteY2" fmla="*/ 810 h 2679582"/>
              <a:gd name="connsiteX3" fmla="*/ 4826654 w 4856152"/>
              <a:gd name="connsiteY3" fmla="*/ 221102 h 2679582"/>
              <a:gd name="connsiteX4" fmla="*/ 4856152 w 4856152"/>
              <a:gd name="connsiteY4" fmla="*/ 2439400 h 2679582"/>
              <a:gd name="connsiteX5" fmla="*/ 4399887 w 4856152"/>
              <a:gd name="connsiteY5" fmla="*/ 2679355 h 2679582"/>
              <a:gd name="connsiteX6" fmla="*/ 446433 w 4856152"/>
              <a:gd name="connsiteY6" fmla="*/ 2679355 h 2679582"/>
              <a:gd name="connsiteX7" fmla="*/ 0 w 4856152"/>
              <a:gd name="connsiteY7" fmla="*/ 2449232 h 2679582"/>
              <a:gd name="connsiteX8" fmla="*/ 0 w 4856152"/>
              <a:gd name="connsiteY8" fmla="*/ 221102 h 267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56152" h="2679582">
                <a:moveTo>
                  <a:pt x="0" y="221102"/>
                </a:moveTo>
                <a:cubicBezTo>
                  <a:pt x="0" y="-25456"/>
                  <a:pt x="199875" y="810"/>
                  <a:pt x="446433" y="810"/>
                </a:cubicBezTo>
                <a:lnTo>
                  <a:pt x="4399887" y="810"/>
                </a:lnTo>
                <a:cubicBezTo>
                  <a:pt x="4646445" y="810"/>
                  <a:pt x="4826654" y="-25456"/>
                  <a:pt x="4826654" y="221102"/>
                </a:cubicBezTo>
                <a:cubicBezTo>
                  <a:pt x="4829932" y="819606"/>
                  <a:pt x="4852874" y="1840896"/>
                  <a:pt x="4856152" y="2439400"/>
                </a:cubicBezTo>
                <a:cubicBezTo>
                  <a:pt x="4856152" y="2685958"/>
                  <a:pt x="4646445" y="2679355"/>
                  <a:pt x="4399887" y="2679355"/>
                </a:cubicBezTo>
                <a:lnTo>
                  <a:pt x="446433" y="2679355"/>
                </a:lnTo>
                <a:cubicBezTo>
                  <a:pt x="199875" y="2679355"/>
                  <a:pt x="0" y="2695790"/>
                  <a:pt x="0" y="2449232"/>
                </a:cubicBezTo>
                <a:lnTo>
                  <a:pt x="0" y="221102"/>
                </a:lnTo>
                <a:close/>
              </a:path>
            </a:pathLst>
          </a:custGeom>
          <a:noFill/>
          <a:ln w="57150" cap="flat" cmpd="sng" algn="ctr">
            <a:solidFill>
              <a:schemeClr val="bg2">
                <a:lumMod val="50000"/>
              </a:schemeClr>
            </a:solidFill>
            <a:prstDash val="solid"/>
            <a:round/>
            <a:headEnd type="none" w="med" len="med"/>
            <a:tailEnd type="none" w="med" len="med"/>
          </a:ln>
          <a:effectLst>
            <a:softEdge rad="0"/>
          </a:effectLst>
        </p:spPr>
        <p:style>
          <a:lnRef idx="0">
            <a:scrgbClr r="0" g="0" b="0"/>
          </a:lnRef>
          <a:fillRef idx="0">
            <a:scrgbClr r="0" g="0" b="0"/>
          </a:fillRef>
          <a:effectRef idx="0">
            <a:scrgbClr r="0" g="0" b="0"/>
          </a:effectRef>
          <a:fontRef idx="minor">
            <a:schemeClr val="accent6"/>
          </a:fontRef>
        </p:style>
        <p:txBody>
          <a:bodyPr tIns="91440" bIns="91440" rtlCol="0" anchor="ctr"/>
          <a:lstStyle/>
          <a:p>
            <a:pPr algn="ctr"/>
            <a:endParaRPr lang="en-US" dirty="0"/>
          </a:p>
        </p:txBody>
      </p:sp>
      <p:sp>
        <p:nvSpPr>
          <p:cNvPr id="16" name="TextBox 15"/>
          <p:cNvSpPr txBox="1"/>
          <p:nvPr/>
        </p:nvSpPr>
        <p:spPr>
          <a:xfrm>
            <a:off x="778666" y="2856455"/>
            <a:ext cx="1406795" cy="369332"/>
          </a:xfrm>
          <a:prstGeom prst="rect">
            <a:avLst/>
          </a:prstGeom>
          <a:noFill/>
        </p:spPr>
        <p:txBody>
          <a:bodyPr wrap="none" rtlCol="0">
            <a:spAutoFit/>
          </a:bodyPr>
          <a:lstStyle/>
          <a:p>
            <a:r>
              <a:rPr lang="en-US" dirty="0"/>
              <a:t>UI Specialists</a:t>
            </a:r>
          </a:p>
        </p:txBody>
      </p:sp>
      <p:sp>
        <p:nvSpPr>
          <p:cNvPr id="17" name="TextBox 16"/>
          <p:cNvSpPr txBox="1"/>
          <p:nvPr/>
        </p:nvSpPr>
        <p:spPr>
          <a:xfrm>
            <a:off x="4623089" y="2856455"/>
            <a:ext cx="2277226" cy="369332"/>
          </a:xfrm>
          <a:prstGeom prst="rect">
            <a:avLst/>
          </a:prstGeom>
          <a:noFill/>
        </p:spPr>
        <p:txBody>
          <a:bodyPr wrap="none" rtlCol="0">
            <a:spAutoFit/>
          </a:bodyPr>
          <a:lstStyle/>
          <a:p>
            <a:r>
              <a:rPr lang="en-US" dirty="0"/>
              <a:t>Middle Tier Specialists</a:t>
            </a:r>
          </a:p>
        </p:txBody>
      </p:sp>
      <p:sp>
        <p:nvSpPr>
          <p:cNvPr id="18" name="TextBox 17"/>
          <p:cNvSpPr txBox="1"/>
          <p:nvPr/>
        </p:nvSpPr>
        <p:spPr>
          <a:xfrm>
            <a:off x="9599310" y="2856455"/>
            <a:ext cx="707758" cy="369332"/>
          </a:xfrm>
          <a:prstGeom prst="rect">
            <a:avLst/>
          </a:prstGeom>
          <a:noFill/>
        </p:spPr>
        <p:txBody>
          <a:bodyPr wrap="none" rtlCol="0">
            <a:spAutoFit/>
          </a:bodyPr>
          <a:lstStyle/>
          <a:p>
            <a:r>
              <a:rPr lang="en-US" dirty="0"/>
              <a:t>DBA’s</a:t>
            </a:r>
          </a:p>
        </p:txBody>
      </p:sp>
      <p:sp>
        <p:nvSpPr>
          <p:cNvPr id="19" name="TextBox 18"/>
          <p:cNvSpPr txBox="1"/>
          <p:nvPr/>
        </p:nvSpPr>
        <p:spPr>
          <a:xfrm>
            <a:off x="3920428" y="729450"/>
            <a:ext cx="3682547" cy="523220"/>
          </a:xfrm>
          <a:prstGeom prst="rect">
            <a:avLst/>
          </a:prstGeom>
          <a:noFill/>
        </p:spPr>
        <p:txBody>
          <a:bodyPr wrap="none" rtlCol="0">
            <a:spAutoFit/>
          </a:bodyPr>
          <a:lstStyle/>
          <a:p>
            <a:r>
              <a:rPr lang="en-US" sz="2800" dirty="0"/>
              <a:t>Siloed Functional Teams</a:t>
            </a:r>
          </a:p>
        </p:txBody>
      </p:sp>
      <p:sp>
        <p:nvSpPr>
          <p:cNvPr id="20" name="TextBox 19"/>
          <p:cNvSpPr txBox="1"/>
          <p:nvPr/>
        </p:nvSpPr>
        <p:spPr>
          <a:xfrm>
            <a:off x="3347867" y="3283744"/>
            <a:ext cx="4827668" cy="523220"/>
          </a:xfrm>
          <a:prstGeom prst="rect">
            <a:avLst/>
          </a:prstGeom>
          <a:noFill/>
        </p:spPr>
        <p:txBody>
          <a:bodyPr wrap="none" rtlCol="0">
            <a:spAutoFit/>
          </a:bodyPr>
          <a:lstStyle/>
          <a:p>
            <a:r>
              <a:rPr lang="en-US" sz="2800" dirty="0"/>
              <a:t>Siloed Application Architectures</a:t>
            </a:r>
          </a:p>
        </p:txBody>
      </p:sp>
      <p:sp>
        <p:nvSpPr>
          <p:cNvPr id="22" name="Title 1"/>
          <p:cNvSpPr>
            <a:spLocks noGrp="1"/>
          </p:cNvSpPr>
          <p:nvPr>
            <p:ph type="title"/>
          </p:nvPr>
        </p:nvSpPr>
        <p:spPr>
          <a:xfrm>
            <a:off x="831416" y="71586"/>
            <a:ext cx="10314432" cy="667513"/>
          </a:xfrm>
        </p:spPr>
        <p:txBody>
          <a:bodyPr>
            <a:normAutofit/>
          </a:bodyPr>
          <a:lstStyle/>
          <a:p>
            <a:r>
              <a:rPr lang="en-US" dirty="0"/>
              <a:t>Organize Around Business Capabilities</a:t>
            </a:r>
          </a:p>
        </p:txBody>
      </p:sp>
    </p:spTree>
    <p:extLst>
      <p:ext uri="{BB962C8B-B14F-4D97-AF65-F5344CB8AC3E}">
        <p14:creationId xmlns:p14="http://schemas.microsoft.com/office/powerpoint/2010/main" val="2926900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animBg="1"/>
      <p:bldP spid="6" grpId="0" animBg="1"/>
      <p:bldP spid="7" grpId="0" animBg="1"/>
      <p:bldP spid="8" grpId="0" animBg="1"/>
      <p:bldP spid="9" grpId="0" animBg="1"/>
      <p:bldP spid="10" grpId="0" animBg="1"/>
      <p:bldGraphic spid="14" grpId="0">
        <p:bldAsOne/>
      </p:bldGraphic>
      <p:bldP spid="15" grpId="0" animBg="1"/>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416" y="71586"/>
            <a:ext cx="10314432" cy="667513"/>
          </a:xfrm>
        </p:spPr>
        <p:txBody>
          <a:bodyPr>
            <a:normAutofit/>
          </a:bodyPr>
          <a:lstStyle/>
          <a:p>
            <a:r>
              <a:rPr lang="en-US" dirty="0"/>
              <a:t>Organize Around Business Capabilities</a:t>
            </a:r>
          </a:p>
        </p:txBody>
      </p:sp>
      <p:grpSp>
        <p:nvGrpSpPr>
          <p:cNvPr id="14" name="Group 13"/>
          <p:cNvGrpSpPr/>
          <p:nvPr/>
        </p:nvGrpSpPr>
        <p:grpSpPr>
          <a:xfrm>
            <a:off x="2814246" y="1108723"/>
            <a:ext cx="1818969" cy="1401885"/>
            <a:chOff x="424254" y="869367"/>
            <a:chExt cx="2132134" cy="1761648"/>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0304" y="897805"/>
              <a:ext cx="1692003" cy="1692003"/>
            </a:xfrm>
            <a:prstGeom prst="rect">
              <a:avLst/>
            </a:prstGeom>
          </p:spPr>
        </p:pic>
        <p:sp>
          <p:nvSpPr>
            <p:cNvPr id="8" name="Hexagon 7"/>
            <p:cNvSpPr/>
            <p:nvPr/>
          </p:nvSpPr>
          <p:spPr>
            <a:xfrm>
              <a:off x="424254" y="869367"/>
              <a:ext cx="2132134" cy="1761648"/>
            </a:xfrm>
            <a:prstGeom prst="hexagon">
              <a:avLst/>
            </a:prstGeom>
            <a:noFill/>
            <a:ln w="50800">
              <a:solidFill>
                <a:schemeClr val="accent1">
                  <a:shade val="50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p:grpSp>
        <p:nvGrpSpPr>
          <p:cNvPr id="27" name="Group 26"/>
          <p:cNvGrpSpPr/>
          <p:nvPr/>
        </p:nvGrpSpPr>
        <p:grpSpPr>
          <a:xfrm>
            <a:off x="706803" y="2330673"/>
            <a:ext cx="1818969" cy="1401885"/>
            <a:chOff x="424254" y="869367"/>
            <a:chExt cx="2132134" cy="1761648"/>
          </a:xfrm>
        </p:grpSpPr>
        <p:pic>
          <p:nvPicPr>
            <p:cNvPr id="31" name="Picture 3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0304" y="897805"/>
              <a:ext cx="1692003" cy="1692003"/>
            </a:xfrm>
            <a:prstGeom prst="rect">
              <a:avLst/>
            </a:prstGeom>
          </p:spPr>
        </p:pic>
        <p:sp>
          <p:nvSpPr>
            <p:cNvPr id="32" name="Hexagon 31"/>
            <p:cNvSpPr/>
            <p:nvPr/>
          </p:nvSpPr>
          <p:spPr>
            <a:xfrm>
              <a:off x="424254" y="869367"/>
              <a:ext cx="2132134" cy="1761648"/>
            </a:xfrm>
            <a:prstGeom prst="hexagon">
              <a:avLst/>
            </a:prstGeom>
            <a:noFill/>
            <a:ln w="50800">
              <a:solidFill>
                <a:schemeClr val="accent1">
                  <a:shade val="50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p:grpSp>
        <p:nvGrpSpPr>
          <p:cNvPr id="33" name="Group 32"/>
          <p:cNvGrpSpPr/>
          <p:nvPr/>
        </p:nvGrpSpPr>
        <p:grpSpPr>
          <a:xfrm>
            <a:off x="3064252" y="3229432"/>
            <a:ext cx="1818969" cy="1401885"/>
            <a:chOff x="424254" y="869367"/>
            <a:chExt cx="2132134" cy="1761648"/>
          </a:xfrm>
        </p:grpSpPr>
        <p:pic>
          <p:nvPicPr>
            <p:cNvPr id="34" name="Picture 3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0304" y="897805"/>
              <a:ext cx="1692003" cy="1692003"/>
            </a:xfrm>
            <a:prstGeom prst="rect">
              <a:avLst/>
            </a:prstGeom>
          </p:spPr>
        </p:pic>
        <p:sp>
          <p:nvSpPr>
            <p:cNvPr id="35" name="Hexagon 34"/>
            <p:cNvSpPr/>
            <p:nvPr/>
          </p:nvSpPr>
          <p:spPr>
            <a:xfrm>
              <a:off x="424254" y="869367"/>
              <a:ext cx="2132134" cy="1761648"/>
            </a:xfrm>
            <a:prstGeom prst="hexagon">
              <a:avLst/>
            </a:prstGeom>
            <a:noFill/>
            <a:ln w="50800">
              <a:solidFill>
                <a:schemeClr val="accent1">
                  <a:shade val="50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p:grpSp>
        <p:nvGrpSpPr>
          <p:cNvPr id="36" name="Group 35"/>
          <p:cNvGrpSpPr/>
          <p:nvPr/>
        </p:nvGrpSpPr>
        <p:grpSpPr>
          <a:xfrm>
            <a:off x="1116577" y="4501420"/>
            <a:ext cx="1818969" cy="1401885"/>
            <a:chOff x="424254" y="869367"/>
            <a:chExt cx="2132134" cy="1761648"/>
          </a:xfrm>
        </p:grpSpPr>
        <p:pic>
          <p:nvPicPr>
            <p:cNvPr id="37" name="Picture 3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0304" y="897805"/>
              <a:ext cx="1692003" cy="1692003"/>
            </a:xfrm>
            <a:prstGeom prst="rect">
              <a:avLst/>
            </a:prstGeom>
          </p:spPr>
        </p:pic>
        <p:sp>
          <p:nvSpPr>
            <p:cNvPr id="38" name="Hexagon 37"/>
            <p:cNvSpPr/>
            <p:nvPr/>
          </p:nvSpPr>
          <p:spPr>
            <a:xfrm>
              <a:off x="424254" y="869367"/>
              <a:ext cx="2132134" cy="1761648"/>
            </a:xfrm>
            <a:prstGeom prst="hexagon">
              <a:avLst/>
            </a:prstGeom>
            <a:noFill/>
            <a:ln w="50800">
              <a:solidFill>
                <a:schemeClr val="accent1">
                  <a:shade val="50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p:sp>
        <p:nvSpPr>
          <p:cNvPr id="15" name="TextBox 14"/>
          <p:cNvSpPr txBox="1"/>
          <p:nvPr/>
        </p:nvSpPr>
        <p:spPr>
          <a:xfrm>
            <a:off x="854523" y="6066117"/>
            <a:ext cx="3578993" cy="523220"/>
          </a:xfrm>
          <a:prstGeom prst="rect">
            <a:avLst/>
          </a:prstGeom>
          <a:noFill/>
        </p:spPr>
        <p:txBody>
          <a:bodyPr wrap="none" rtlCol="0">
            <a:spAutoFit/>
          </a:bodyPr>
          <a:lstStyle/>
          <a:p>
            <a:r>
              <a:rPr lang="en-US" sz="2800" dirty="0"/>
              <a:t>Cross Functional Teams</a:t>
            </a:r>
          </a:p>
        </p:txBody>
      </p:sp>
      <p:cxnSp>
        <p:nvCxnSpPr>
          <p:cNvPr id="11" name="Straight Connector 10"/>
          <p:cNvCxnSpPr/>
          <p:nvPr/>
        </p:nvCxnSpPr>
        <p:spPr>
          <a:xfrm>
            <a:off x="5537074" y="1174159"/>
            <a:ext cx="0" cy="4458997"/>
          </a:xfrm>
          <a:prstGeom prst="line">
            <a:avLst/>
          </a:prstGeom>
          <a:ln w="63500">
            <a:solidFill>
              <a:schemeClr val="accent5">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8297867" y="3889536"/>
            <a:ext cx="1072305" cy="859728"/>
            <a:chOff x="7505982" y="1141367"/>
            <a:chExt cx="1818969" cy="1401885"/>
          </a:xfrm>
        </p:grpSpPr>
        <p:grpSp>
          <p:nvGrpSpPr>
            <p:cNvPr id="65" name="Group 64"/>
            <p:cNvGrpSpPr/>
            <p:nvPr/>
          </p:nvGrpSpPr>
          <p:grpSpPr>
            <a:xfrm>
              <a:off x="7890932" y="1407314"/>
              <a:ext cx="1041225" cy="874194"/>
              <a:chOff x="6756411" y="1692825"/>
              <a:chExt cx="1632154" cy="1504336"/>
            </a:xfrm>
          </p:grpSpPr>
          <p:sp>
            <p:nvSpPr>
              <p:cNvPr id="66" name="Hexagon 65"/>
              <p:cNvSpPr/>
              <p:nvPr/>
            </p:nvSpPr>
            <p:spPr>
              <a:xfrm>
                <a:off x="7445944" y="1885939"/>
                <a:ext cx="507037" cy="428282"/>
              </a:xfrm>
              <a:prstGeom prst="hexagon">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lowchart: Predefined Process 66"/>
              <p:cNvSpPr/>
              <p:nvPr/>
            </p:nvSpPr>
            <p:spPr>
              <a:xfrm>
                <a:off x="6756411" y="1692825"/>
                <a:ext cx="1632154" cy="1504336"/>
              </a:xfrm>
              <a:prstGeom prst="flowChartPredefinedProcess">
                <a:avLst/>
              </a:prstGeom>
              <a:noFill/>
              <a:ln w="508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Hexagon 67"/>
              <p:cNvSpPr/>
              <p:nvPr/>
            </p:nvSpPr>
            <p:spPr>
              <a:xfrm>
                <a:off x="7055618" y="2574971"/>
                <a:ext cx="507037" cy="428282"/>
              </a:xfrm>
              <a:prstGeom prst="hexagon">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Hexagon 77"/>
            <p:cNvSpPr/>
            <p:nvPr/>
          </p:nvSpPr>
          <p:spPr>
            <a:xfrm>
              <a:off x="7505982" y="1141367"/>
              <a:ext cx="1818969" cy="1401885"/>
            </a:xfrm>
            <a:prstGeom prst="hexagon">
              <a:avLst/>
            </a:prstGeom>
            <a:noFill/>
            <a:ln w="50800">
              <a:solidFill>
                <a:schemeClr val="accent4">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p:grpSp>
        <p:nvGrpSpPr>
          <p:cNvPr id="20" name="Group 19"/>
          <p:cNvGrpSpPr/>
          <p:nvPr/>
        </p:nvGrpSpPr>
        <p:grpSpPr>
          <a:xfrm>
            <a:off x="7285050" y="4430080"/>
            <a:ext cx="1072305" cy="859728"/>
            <a:chOff x="6902503" y="2674125"/>
            <a:chExt cx="1818969" cy="1401885"/>
          </a:xfrm>
        </p:grpSpPr>
        <p:grpSp>
          <p:nvGrpSpPr>
            <p:cNvPr id="61" name="Group 60"/>
            <p:cNvGrpSpPr/>
            <p:nvPr/>
          </p:nvGrpSpPr>
          <p:grpSpPr>
            <a:xfrm>
              <a:off x="7279649" y="2927064"/>
              <a:ext cx="1041225" cy="874194"/>
              <a:chOff x="3816718" y="1702183"/>
              <a:chExt cx="1632154" cy="1504336"/>
            </a:xfrm>
          </p:grpSpPr>
          <p:sp>
            <p:nvSpPr>
              <p:cNvPr id="62" name="Oval 61"/>
              <p:cNvSpPr/>
              <p:nvPr/>
            </p:nvSpPr>
            <p:spPr>
              <a:xfrm>
                <a:off x="4137685" y="1840388"/>
                <a:ext cx="681841" cy="482937"/>
              </a:xfrm>
              <a:prstGeom prst="ellipse">
                <a:avLst/>
              </a:prstGeom>
              <a:solidFill>
                <a:schemeClr val="accent6">
                  <a:lumMod val="50000"/>
                </a:schemeClr>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3" name="Flowchart: Predefined Process 62"/>
              <p:cNvSpPr/>
              <p:nvPr/>
            </p:nvSpPr>
            <p:spPr>
              <a:xfrm>
                <a:off x="3816718" y="1702183"/>
                <a:ext cx="1632154" cy="1504336"/>
              </a:xfrm>
              <a:prstGeom prst="flowChartPredefinedProcess">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Oval 63"/>
              <p:cNvSpPr/>
              <p:nvPr/>
            </p:nvSpPr>
            <p:spPr>
              <a:xfrm>
                <a:off x="4478605" y="2556748"/>
                <a:ext cx="681841" cy="482937"/>
              </a:xfrm>
              <a:prstGeom prst="ellipse">
                <a:avLst/>
              </a:prstGeom>
              <a:solidFill>
                <a:schemeClr val="accent6">
                  <a:lumMod val="50000"/>
                </a:schemeClr>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81" name="Hexagon 80"/>
            <p:cNvSpPr/>
            <p:nvPr/>
          </p:nvSpPr>
          <p:spPr>
            <a:xfrm>
              <a:off x="6902503" y="2674125"/>
              <a:ext cx="1818969" cy="1401885"/>
            </a:xfrm>
            <a:prstGeom prst="hexagon">
              <a:avLst/>
            </a:prstGeom>
            <a:noFill/>
            <a:ln w="50800">
              <a:solidFill>
                <a:schemeClr val="accent6">
                  <a:lumMod val="50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p:grpSp>
        <p:nvGrpSpPr>
          <p:cNvPr id="21" name="Group 20"/>
          <p:cNvGrpSpPr/>
          <p:nvPr/>
        </p:nvGrpSpPr>
        <p:grpSpPr>
          <a:xfrm>
            <a:off x="7278136" y="3400216"/>
            <a:ext cx="1072305" cy="859728"/>
            <a:chOff x="8591343" y="3505940"/>
            <a:chExt cx="1818969" cy="1401885"/>
          </a:xfrm>
        </p:grpSpPr>
        <p:grpSp>
          <p:nvGrpSpPr>
            <p:cNvPr id="69" name="Group 68"/>
            <p:cNvGrpSpPr/>
            <p:nvPr/>
          </p:nvGrpSpPr>
          <p:grpSpPr>
            <a:xfrm>
              <a:off x="8999146" y="3760285"/>
              <a:ext cx="1041225" cy="874194"/>
              <a:chOff x="8953243" y="1692825"/>
              <a:chExt cx="1632154" cy="1504336"/>
            </a:xfrm>
          </p:grpSpPr>
          <p:sp>
            <p:nvSpPr>
              <p:cNvPr id="70" name="Flowchart: Predefined Process 69"/>
              <p:cNvSpPr/>
              <p:nvPr/>
            </p:nvSpPr>
            <p:spPr>
              <a:xfrm>
                <a:off x="8953243" y="1692825"/>
                <a:ext cx="1632154" cy="1504336"/>
              </a:xfrm>
              <a:prstGeom prst="flowChartPredefinedProcess">
                <a:avLst/>
              </a:prstGeom>
              <a:noFill/>
              <a:ln w="508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1" name="Rectangle 70"/>
              <p:cNvSpPr/>
              <p:nvPr/>
            </p:nvSpPr>
            <p:spPr>
              <a:xfrm>
                <a:off x="9406704" y="1812924"/>
                <a:ext cx="430056" cy="501043"/>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9694431" y="2538642"/>
                <a:ext cx="430056" cy="501043"/>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4" name="Hexagon 83"/>
            <p:cNvSpPr/>
            <p:nvPr/>
          </p:nvSpPr>
          <p:spPr>
            <a:xfrm>
              <a:off x="8591343" y="3505940"/>
              <a:ext cx="1818969" cy="1401885"/>
            </a:xfrm>
            <a:prstGeom prst="hexagon">
              <a:avLst/>
            </a:prstGeom>
            <a:noFill/>
            <a:ln w="50800">
              <a:solidFill>
                <a:schemeClr val="bg2">
                  <a:lumMod val="50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p:grpSp>
        <p:nvGrpSpPr>
          <p:cNvPr id="22" name="Group 21"/>
          <p:cNvGrpSpPr/>
          <p:nvPr/>
        </p:nvGrpSpPr>
        <p:grpSpPr>
          <a:xfrm>
            <a:off x="8297867" y="4980120"/>
            <a:ext cx="1072305" cy="859728"/>
            <a:chOff x="6948160" y="4468628"/>
            <a:chExt cx="1818969" cy="1401885"/>
          </a:xfrm>
        </p:grpSpPr>
        <p:grpSp>
          <p:nvGrpSpPr>
            <p:cNvPr id="56" name="Group 55"/>
            <p:cNvGrpSpPr/>
            <p:nvPr/>
          </p:nvGrpSpPr>
          <p:grpSpPr>
            <a:xfrm>
              <a:off x="7350419" y="4763946"/>
              <a:ext cx="1041225" cy="874194"/>
              <a:chOff x="978899" y="1692826"/>
              <a:chExt cx="1632154" cy="1504336"/>
            </a:xfrm>
          </p:grpSpPr>
          <p:sp>
            <p:nvSpPr>
              <p:cNvPr id="57" name="Flowchart: Predefined Process 56"/>
              <p:cNvSpPr/>
              <p:nvPr/>
            </p:nvSpPr>
            <p:spPr>
              <a:xfrm>
                <a:off x="978899" y="1692826"/>
                <a:ext cx="1632154" cy="1504336"/>
              </a:xfrm>
              <a:prstGeom prst="flowChartPredefinedProcess">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8" name="Isosceles Triangle 57"/>
              <p:cNvSpPr/>
              <p:nvPr/>
            </p:nvSpPr>
            <p:spPr>
              <a:xfrm>
                <a:off x="1345890" y="1793277"/>
                <a:ext cx="507462" cy="520690"/>
              </a:xfrm>
              <a:prstGeom prst="triangle">
                <a:avLst/>
              </a:prstGeom>
              <a:solidFill>
                <a:schemeClr val="accent2">
                  <a:lumMod val="75000"/>
                </a:schemeClr>
              </a:solidFill>
              <a:ln>
                <a:solidFill>
                  <a:schemeClr val="accent2">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9" name="Isosceles Triangle 58"/>
              <p:cNvSpPr/>
              <p:nvPr/>
            </p:nvSpPr>
            <p:spPr>
              <a:xfrm>
                <a:off x="1850055" y="2144983"/>
                <a:ext cx="507462" cy="520690"/>
              </a:xfrm>
              <a:prstGeom prst="triangle">
                <a:avLst/>
              </a:prstGeom>
              <a:solidFill>
                <a:schemeClr val="accent2">
                  <a:lumMod val="75000"/>
                </a:schemeClr>
              </a:solidFill>
              <a:ln>
                <a:solidFill>
                  <a:schemeClr val="accent2">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0" name="Isosceles Triangle 59"/>
              <p:cNvSpPr/>
              <p:nvPr/>
            </p:nvSpPr>
            <p:spPr>
              <a:xfrm>
                <a:off x="1342593" y="2465290"/>
                <a:ext cx="507462" cy="520690"/>
              </a:xfrm>
              <a:prstGeom prst="triangle">
                <a:avLst/>
              </a:prstGeom>
              <a:solidFill>
                <a:schemeClr val="accent2">
                  <a:lumMod val="75000"/>
                </a:schemeClr>
              </a:solidFill>
              <a:ln>
                <a:solidFill>
                  <a:schemeClr val="accent2">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87" name="Hexagon 86"/>
            <p:cNvSpPr/>
            <p:nvPr/>
          </p:nvSpPr>
          <p:spPr>
            <a:xfrm>
              <a:off x="6948160" y="4468628"/>
              <a:ext cx="1818969" cy="1401885"/>
            </a:xfrm>
            <a:prstGeom prst="hexagon">
              <a:avLst/>
            </a:prstGeom>
            <a:noFill/>
            <a:ln w="50800">
              <a:solidFill>
                <a:schemeClr val="accent2">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p:sp>
        <p:nvSpPr>
          <p:cNvPr id="23" name="Rectangle: Rounded Corners 22"/>
          <p:cNvSpPr/>
          <p:nvPr/>
        </p:nvSpPr>
        <p:spPr>
          <a:xfrm>
            <a:off x="6592684" y="1028401"/>
            <a:ext cx="812800" cy="1998133"/>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6748712" y="1457485"/>
            <a:ext cx="492443" cy="932307"/>
          </a:xfrm>
          <a:prstGeom prst="rect">
            <a:avLst/>
          </a:prstGeom>
          <a:noFill/>
        </p:spPr>
        <p:txBody>
          <a:bodyPr vert="vert" wrap="none" rtlCol="0">
            <a:spAutoFit/>
          </a:bodyPr>
          <a:lstStyle/>
          <a:p>
            <a:r>
              <a:rPr lang="en-US" sz="2000" dirty="0" smtClean="0">
                <a:solidFill>
                  <a:schemeClr val="bg1"/>
                </a:solidFill>
              </a:rPr>
              <a:t>Invoices</a:t>
            </a:r>
            <a:endParaRPr lang="en-US" sz="2000" dirty="0">
              <a:solidFill>
                <a:schemeClr val="bg1"/>
              </a:solidFill>
            </a:endParaRPr>
          </a:p>
        </p:txBody>
      </p:sp>
      <p:sp>
        <p:nvSpPr>
          <p:cNvPr id="88" name="Rectangle: Rounded Corners 87"/>
          <p:cNvSpPr/>
          <p:nvPr/>
        </p:nvSpPr>
        <p:spPr>
          <a:xfrm>
            <a:off x="7507653" y="1008144"/>
            <a:ext cx="812800" cy="1998133"/>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p:cNvSpPr txBox="1"/>
          <p:nvPr/>
        </p:nvSpPr>
        <p:spPr>
          <a:xfrm>
            <a:off x="7648270" y="1459795"/>
            <a:ext cx="492443" cy="1107547"/>
          </a:xfrm>
          <a:prstGeom prst="rect">
            <a:avLst/>
          </a:prstGeom>
          <a:noFill/>
        </p:spPr>
        <p:txBody>
          <a:bodyPr vert="vert" wrap="none" rtlCol="0">
            <a:spAutoFit/>
          </a:bodyPr>
          <a:lstStyle/>
          <a:p>
            <a:r>
              <a:rPr lang="en-US" sz="2000" dirty="0" smtClean="0">
                <a:solidFill>
                  <a:schemeClr val="bg1"/>
                </a:solidFill>
              </a:rPr>
              <a:t>Payments</a:t>
            </a:r>
            <a:endParaRPr lang="en-US" sz="2000" dirty="0">
              <a:solidFill>
                <a:schemeClr val="bg1"/>
              </a:solidFill>
            </a:endParaRPr>
          </a:p>
        </p:txBody>
      </p:sp>
      <p:sp>
        <p:nvSpPr>
          <p:cNvPr id="90" name="Rectangle: Rounded Corners 89"/>
          <p:cNvSpPr/>
          <p:nvPr/>
        </p:nvSpPr>
        <p:spPr>
          <a:xfrm>
            <a:off x="8422622" y="1012032"/>
            <a:ext cx="812800" cy="1998133"/>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8579220" y="1457485"/>
            <a:ext cx="492443" cy="1085490"/>
          </a:xfrm>
          <a:prstGeom prst="rect">
            <a:avLst/>
          </a:prstGeom>
          <a:noFill/>
        </p:spPr>
        <p:txBody>
          <a:bodyPr vert="vert" wrap="none" rtlCol="0">
            <a:spAutoFit/>
          </a:bodyPr>
          <a:lstStyle/>
          <a:p>
            <a:r>
              <a:rPr lang="en-US" sz="2000" dirty="0">
                <a:solidFill>
                  <a:schemeClr val="bg1"/>
                </a:solidFill>
              </a:rPr>
              <a:t>Inventory</a:t>
            </a:r>
          </a:p>
        </p:txBody>
      </p:sp>
      <p:sp>
        <p:nvSpPr>
          <p:cNvPr id="92" name="Rectangle: Rounded Corners 91"/>
          <p:cNvSpPr/>
          <p:nvPr/>
        </p:nvSpPr>
        <p:spPr>
          <a:xfrm>
            <a:off x="9337591" y="1004711"/>
            <a:ext cx="812800" cy="199813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9497784" y="1152683"/>
            <a:ext cx="492443" cy="1746632"/>
          </a:xfrm>
          <a:prstGeom prst="rect">
            <a:avLst/>
          </a:prstGeom>
          <a:noFill/>
        </p:spPr>
        <p:txBody>
          <a:bodyPr vert="vert" wrap="none" rtlCol="0">
            <a:spAutoFit/>
          </a:bodyPr>
          <a:lstStyle/>
          <a:p>
            <a:r>
              <a:rPr lang="en-US" sz="2000" dirty="0">
                <a:solidFill>
                  <a:schemeClr val="bg1"/>
                </a:solidFill>
              </a:rPr>
              <a:t>Product Catalog</a:t>
            </a:r>
          </a:p>
        </p:txBody>
      </p:sp>
      <p:sp>
        <p:nvSpPr>
          <p:cNvPr id="94" name="TextBox 93"/>
          <p:cNvSpPr txBox="1"/>
          <p:nvPr/>
        </p:nvSpPr>
        <p:spPr>
          <a:xfrm>
            <a:off x="6700055" y="6066117"/>
            <a:ext cx="3943452" cy="523220"/>
          </a:xfrm>
          <a:prstGeom prst="rect">
            <a:avLst/>
          </a:prstGeom>
          <a:noFill/>
        </p:spPr>
        <p:txBody>
          <a:bodyPr wrap="none" rtlCol="0">
            <a:spAutoFit/>
          </a:bodyPr>
          <a:lstStyle/>
          <a:p>
            <a:r>
              <a:rPr lang="en-US" sz="2800" dirty="0"/>
              <a:t>Microservice Architecture</a:t>
            </a:r>
          </a:p>
        </p:txBody>
      </p:sp>
    </p:spTree>
    <p:extLst>
      <p:ext uri="{BB962C8B-B14F-4D97-AF65-F5344CB8AC3E}">
        <p14:creationId xmlns:p14="http://schemas.microsoft.com/office/powerpoint/2010/main" val="174714424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2" name="Freeform: Shap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5529884"/>
            <a:ext cx="7719381" cy="1096331"/>
          </a:xfrm>
        </p:spPr>
        <p:txBody>
          <a:bodyPr vert="horz" lIns="91440" tIns="45720" rIns="91440" bIns="45720" rtlCol="0" anchor="ctr">
            <a:normAutofit/>
          </a:bodyPr>
          <a:lstStyle/>
          <a:p>
            <a:r>
              <a:rPr lang="en-US" sz="4400" b="1" kern="1200">
                <a:solidFill>
                  <a:schemeClr val="tx1"/>
                </a:solidFill>
                <a:latin typeface="+mj-lt"/>
                <a:ea typeface="+mj-ea"/>
                <a:cs typeface="+mj-cs"/>
              </a:rPr>
              <a:t>Principles of Microservices</a:t>
            </a:r>
            <a:endParaRPr lang="en-US" sz="4400" kern="1200">
              <a:solidFill>
                <a:schemeClr val="tx1"/>
              </a:solidFill>
              <a:latin typeface="+mj-lt"/>
              <a:ea typeface="+mj-ea"/>
              <a:cs typeface="+mj-cs"/>
            </a:endParaRPr>
          </a:p>
        </p:txBody>
      </p:sp>
      <p:sp>
        <p:nvSpPr>
          <p:cNvPr id="3" name="Content Placeholder 2"/>
          <p:cNvSpPr>
            <a:spLocks noGrp="1"/>
          </p:cNvSpPr>
          <p:nvPr>
            <p:ph idx="1"/>
          </p:nvPr>
        </p:nvSpPr>
        <p:spPr/>
        <p:txBody>
          <a:bodyPr/>
          <a:lstStyle/>
          <a:p>
            <a:pPr>
              <a:buFont typeface="Wingdings" charset="2"/>
              <a:buChar char="ü"/>
            </a:pPr>
            <a:r>
              <a:rPr lang="en-US" sz="3200" b="1" dirty="0"/>
              <a:t>Products not Projects</a:t>
            </a:r>
          </a:p>
          <a:p>
            <a:pPr>
              <a:buFont typeface="Wingdings" charset="2"/>
              <a:buChar char="ü"/>
            </a:pPr>
            <a:r>
              <a:rPr lang="en-US" sz="3200" b="1" dirty="0"/>
              <a:t>Single Responsibility Principle</a:t>
            </a:r>
          </a:p>
          <a:p>
            <a:pPr>
              <a:buFont typeface="Wingdings" charset="2"/>
              <a:buChar char="ü"/>
            </a:pPr>
            <a:r>
              <a:rPr lang="en-US" sz="3200" b="1" dirty="0"/>
              <a:t>Decentralized Data Management</a:t>
            </a:r>
          </a:p>
          <a:p>
            <a:pPr>
              <a:buFont typeface="Wingdings" charset="2"/>
              <a:buChar char="ü"/>
            </a:pPr>
            <a:r>
              <a:rPr lang="en-US" sz="3200" b="1" dirty="0"/>
              <a:t>Organize Around Business Capabilities</a:t>
            </a:r>
          </a:p>
          <a:p>
            <a:r>
              <a:rPr lang="en-US" sz="3200" b="1" dirty="0"/>
              <a:t>Deploy Independently</a:t>
            </a:r>
          </a:p>
          <a:p>
            <a:r>
              <a:rPr lang="en-US" sz="3200" dirty="0">
                <a:solidFill>
                  <a:schemeClr val="bg1">
                    <a:lumMod val="65000"/>
                  </a:schemeClr>
                </a:solidFill>
              </a:rPr>
              <a:t>Design For Failure</a:t>
            </a:r>
          </a:p>
          <a:p>
            <a:endParaRPr lang="en-US" dirty="0"/>
          </a:p>
        </p:txBody>
      </p:sp>
    </p:spTree>
    <p:extLst>
      <p:ext uri="{BB962C8B-B14F-4D97-AF65-F5344CB8AC3E}">
        <p14:creationId xmlns:p14="http://schemas.microsoft.com/office/powerpoint/2010/main" val="16337417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rmAutofit/>
          </a:bodyPr>
          <a:lstStyle/>
          <a:p>
            <a:r>
              <a:rPr lang="en-US" dirty="0" smtClean="0"/>
              <a:t>One Service Per Host</a:t>
            </a:r>
            <a:endParaRPr lang="en-US" dirty="0"/>
          </a:p>
        </p:txBody>
      </p:sp>
      <p:grpSp>
        <p:nvGrpSpPr>
          <p:cNvPr id="95" name="Group 94"/>
          <p:cNvGrpSpPr/>
          <p:nvPr/>
        </p:nvGrpSpPr>
        <p:grpSpPr>
          <a:xfrm>
            <a:off x="7379246" y="1488196"/>
            <a:ext cx="3265622" cy="3396945"/>
            <a:chOff x="961821" y="1683473"/>
            <a:chExt cx="3265622" cy="3396945"/>
          </a:xfrm>
        </p:grpSpPr>
        <p:grpSp>
          <p:nvGrpSpPr>
            <p:cNvPr id="33" name="Group 32"/>
            <p:cNvGrpSpPr/>
            <p:nvPr/>
          </p:nvGrpSpPr>
          <p:grpSpPr>
            <a:xfrm>
              <a:off x="980902" y="1683473"/>
              <a:ext cx="1512916" cy="1612669"/>
              <a:chOff x="980902" y="1683473"/>
              <a:chExt cx="1512916" cy="1612669"/>
            </a:xfrm>
          </p:grpSpPr>
          <p:sp>
            <p:nvSpPr>
              <p:cNvPr id="31" name="Rectangle 30"/>
              <p:cNvSpPr/>
              <p:nvPr/>
            </p:nvSpPr>
            <p:spPr>
              <a:xfrm>
                <a:off x="980902" y="1683473"/>
                <a:ext cx="1512916" cy="1612669"/>
              </a:xfrm>
              <a:prstGeom prst="rect">
                <a:avLst/>
              </a:prstGeom>
              <a:ln w="57150">
                <a:solidFill>
                  <a:schemeClr val="accent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3" name="Group 22"/>
              <p:cNvGrpSpPr/>
              <p:nvPr/>
            </p:nvGrpSpPr>
            <p:grpSpPr>
              <a:xfrm>
                <a:off x="1226471" y="1937176"/>
                <a:ext cx="1072305" cy="859728"/>
                <a:chOff x="8591343" y="3505940"/>
                <a:chExt cx="1818969" cy="1401885"/>
              </a:xfrm>
            </p:grpSpPr>
            <p:grpSp>
              <p:nvGrpSpPr>
                <p:cNvPr id="24" name="Group 23"/>
                <p:cNvGrpSpPr/>
                <p:nvPr/>
              </p:nvGrpSpPr>
              <p:grpSpPr>
                <a:xfrm>
                  <a:off x="8999146" y="3760285"/>
                  <a:ext cx="1041225" cy="874194"/>
                  <a:chOff x="8953243" y="1692825"/>
                  <a:chExt cx="1632154" cy="1504336"/>
                </a:xfrm>
              </p:grpSpPr>
              <p:sp>
                <p:nvSpPr>
                  <p:cNvPr id="26" name="Flowchart: Predefined Process 69"/>
                  <p:cNvSpPr/>
                  <p:nvPr/>
                </p:nvSpPr>
                <p:spPr>
                  <a:xfrm>
                    <a:off x="8953243" y="1692825"/>
                    <a:ext cx="1632154" cy="1504336"/>
                  </a:xfrm>
                  <a:prstGeom prst="flowChartPredefinedProcess">
                    <a:avLst/>
                  </a:prstGeom>
                  <a:noFill/>
                  <a:ln w="508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Rectangle 26"/>
                  <p:cNvSpPr/>
                  <p:nvPr/>
                </p:nvSpPr>
                <p:spPr>
                  <a:xfrm>
                    <a:off x="9406704" y="1812924"/>
                    <a:ext cx="430056" cy="501043"/>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9694431" y="2538642"/>
                    <a:ext cx="430056" cy="501043"/>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Hexagon 24"/>
                <p:cNvSpPr/>
                <p:nvPr/>
              </p:nvSpPr>
              <p:spPr>
                <a:xfrm>
                  <a:off x="8591343" y="3505940"/>
                  <a:ext cx="1818969" cy="1401885"/>
                </a:xfrm>
                <a:prstGeom prst="hexagon">
                  <a:avLst/>
                </a:prstGeom>
                <a:noFill/>
                <a:ln w="50800">
                  <a:solidFill>
                    <a:schemeClr val="bg2">
                      <a:lumMod val="50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p:sp>
            <p:nvSpPr>
              <p:cNvPr id="32" name="TextBox 31"/>
              <p:cNvSpPr txBox="1"/>
              <p:nvPr/>
            </p:nvSpPr>
            <p:spPr>
              <a:xfrm>
                <a:off x="1429904" y="2861857"/>
                <a:ext cx="614912" cy="369332"/>
              </a:xfrm>
              <a:prstGeom prst="rect">
                <a:avLst/>
              </a:prstGeom>
              <a:noFill/>
            </p:spPr>
            <p:txBody>
              <a:bodyPr wrap="none" rtlCol="0">
                <a:spAutoFit/>
              </a:bodyPr>
              <a:lstStyle/>
              <a:p>
                <a:r>
                  <a:rPr lang="en-US" dirty="0" smtClean="0"/>
                  <a:t>Host</a:t>
                </a:r>
                <a:endParaRPr lang="en-US" dirty="0"/>
              </a:p>
            </p:txBody>
          </p:sp>
        </p:grpSp>
        <p:sp>
          <p:nvSpPr>
            <p:cNvPr id="35" name="Rectangle 34"/>
            <p:cNvSpPr/>
            <p:nvPr/>
          </p:nvSpPr>
          <p:spPr>
            <a:xfrm>
              <a:off x="2714527" y="1683473"/>
              <a:ext cx="1512916" cy="1612669"/>
            </a:xfrm>
            <a:prstGeom prst="rect">
              <a:avLst/>
            </a:prstGeom>
            <a:ln w="57150">
              <a:solidFill>
                <a:schemeClr val="accent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TextBox 36"/>
            <p:cNvSpPr txBox="1"/>
            <p:nvPr/>
          </p:nvSpPr>
          <p:spPr>
            <a:xfrm>
              <a:off x="3163529" y="2861857"/>
              <a:ext cx="614912" cy="369332"/>
            </a:xfrm>
            <a:prstGeom prst="rect">
              <a:avLst/>
            </a:prstGeom>
            <a:noFill/>
          </p:spPr>
          <p:txBody>
            <a:bodyPr wrap="none" rtlCol="0">
              <a:spAutoFit/>
            </a:bodyPr>
            <a:lstStyle/>
            <a:p>
              <a:r>
                <a:rPr lang="en-US" dirty="0" smtClean="0"/>
                <a:t>Host</a:t>
              </a:r>
              <a:endParaRPr lang="en-US" dirty="0"/>
            </a:p>
          </p:txBody>
        </p:sp>
        <p:sp>
          <p:nvSpPr>
            <p:cNvPr id="44" name="Rectangle 43"/>
            <p:cNvSpPr/>
            <p:nvPr/>
          </p:nvSpPr>
          <p:spPr>
            <a:xfrm>
              <a:off x="961821" y="3467749"/>
              <a:ext cx="1512916" cy="1612669"/>
            </a:xfrm>
            <a:prstGeom prst="rect">
              <a:avLst/>
            </a:prstGeom>
            <a:ln w="57150">
              <a:solidFill>
                <a:schemeClr val="accent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6" name="TextBox 45"/>
            <p:cNvSpPr txBox="1"/>
            <p:nvPr/>
          </p:nvSpPr>
          <p:spPr>
            <a:xfrm>
              <a:off x="1410823" y="4646133"/>
              <a:ext cx="614912" cy="369332"/>
            </a:xfrm>
            <a:prstGeom prst="rect">
              <a:avLst/>
            </a:prstGeom>
            <a:noFill/>
          </p:spPr>
          <p:txBody>
            <a:bodyPr wrap="none" rtlCol="0">
              <a:spAutoFit/>
            </a:bodyPr>
            <a:lstStyle/>
            <a:p>
              <a:r>
                <a:rPr lang="en-US" dirty="0" smtClean="0"/>
                <a:t>Host</a:t>
              </a:r>
              <a:endParaRPr lang="en-US" dirty="0"/>
            </a:p>
          </p:txBody>
        </p:sp>
        <p:sp>
          <p:nvSpPr>
            <p:cNvPr id="53" name="Rectangle 52"/>
            <p:cNvSpPr/>
            <p:nvPr/>
          </p:nvSpPr>
          <p:spPr>
            <a:xfrm>
              <a:off x="2695446" y="3467749"/>
              <a:ext cx="1512916" cy="1612669"/>
            </a:xfrm>
            <a:prstGeom prst="rect">
              <a:avLst/>
            </a:prstGeom>
            <a:ln w="57150">
              <a:solidFill>
                <a:schemeClr val="accent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5" name="TextBox 54"/>
            <p:cNvSpPr txBox="1"/>
            <p:nvPr/>
          </p:nvSpPr>
          <p:spPr>
            <a:xfrm>
              <a:off x="3144448" y="4646133"/>
              <a:ext cx="614912" cy="369332"/>
            </a:xfrm>
            <a:prstGeom prst="rect">
              <a:avLst/>
            </a:prstGeom>
            <a:noFill/>
          </p:spPr>
          <p:txBody>
            <a:bodyPr wrap="none" rtlCol="0">
              <a:spAutoFit/>
            </a:bodyPr>
            <a:lstStyle/>
            <a:p>
              <a:r>
                <a:rPr lang="en-US" dirty="0" smtClean="0"/>
                <a:t>Host</a:t>
              </a:r>
              <a:endParaRPr lang="en-US" dirty="0"/>
            </a:p>
          </p:txBody>
        </p:sp>
        <p:grpSp>
          <p:nvGrpSpPr>
            <p:cNvPr id="10" name="Group 9"/>
            <p:cNvGrpSpPr/>
            <p:nvPr/>
          </p:nvGrpSpPr>
          <p:grpSpPr>
            <a:xfrm>
              <a:off x="1182126" y="3655314"/>
              <a:ext cx="1072305" cy="859728"/>
              <a:chOff x="6902503" y="2674125"/>
              <a:chExt cx="1818969" cy="1401885"/>
            </a:xfrm>
          </p:grpSpPr>
          <p:grpSp>
            <p:nvGrpSpPr>
              <p:cNvPr id="11" name="Group 10"/>
              <p:cNvGrpSpPr/>
              <p:nvPr/>
            </p:nvGrpSpPr>
            <p:grpSpPr>
              <a:xfrm>
                <a:off x="7279649" y="2927064"/>
                <a:ext cx="1041225" cy="874194"/>
                <a:chOff x="3816718" y="1702183"/>
                <a:chExt cx="1632154" cy="1504336"/>
              </a:xfrm>
            </p:grpSpPr>
            <p:sp>
              <p:nvSpPr>
                <p:cNvPr id="13" name="Oval 12"/>
                <p:cNvSpPr/>
                <p:nvPr/>
              </p:nvSpPr>
              <p:spPr>
                <a:xfrm>
                  <a:off x="4137685" y="1840388"/>
                  <a:ext cx="681841" cy="482937"/>
                </a:xfrm>
                <a:prstGeom prst="ellipse">
                  <a:avLst/>
                </a:prstGeom>
                <a:solidFill>
                  <a:schemeClr val="accent6">
                    <a:lumMod val="50000"/>
                  </a:schemeClr>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Flowchart: Predefined Process 62"/>
                <p:cNvSpPr/>
                <p:nvPr/>
              </p:nvSpPr>
              <p:spPr>
                <a:xfrm>
                  <a:off x="3816718" y="1702183"/>
                  <a:ext cx="1632154" cy="1504336"/>
                </a:xfrm>
                <a:prstGeom prst="flowChartPredefinedProcess">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Oval 14"/>
                <p:cNvSpPr/>
                <p:nvPr/>
              </p:nvSpPr>
              <p:spPr>
                <a:xfrm>
                  <a:off x="4478605" y="2556748"/>
                  <a:ext cx="681841" cy="482937"/>
                </a:xfrm>
                <a:prstGeom prst="ellipse">
                  <a:avLst/>
                </a:prstGeom>
                <a:solidFill>
                  <a:schemeClr val="accent6">
                    <a:lumMod val="50000"/>
                  </a:schemeClr>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2" name="Hexagon 11"/>
              <p:cNvSpPr/>
              <p:nvPr/>
            </p:nvSpPr>
            <p:spPr>
              <a:xfrm>
                <a:off x="6902503" y="2674125"/>
                <a:ext cx="1818969" cy="1401885"/>
              </a:xfrm>
              <a:prstGeom prst="hexagon">
                <a:avLst/>
              </a:prstGeom>
              <a:noFill/>
              <a:ln w="50800">
                <a:solidFill>
                  <a:schemeClr val="accent6">
                    <a:lumMod val="50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p:grpSp>
          <p:nvGrpSpPr>
            <p:cNvPr id="4" name="Group 3"/>
            <p:cNvGrpSpPr/>
            <p:nvPr/>
          </p:nvGrpSpPr>
          <p:grpSpPr>
            <a:xfrm>
              <a:off x="2896670" y="1916326"/>
              <a:ext cx="1072305" cy="859728"/>
              <a:chOff x="7505982" y="1141367"/>
              <a:chExt cx="1818969" cy="1401885"/>
            </a:xfrm>
          </p:grpSpPr>
          <p:grpSp>
            <p:nvGrpSpPr>
              <p:cNvPr id="5" name="Group 4"/>
              <p:cNvGrpSpPr/>
              <p:nvPr/>
            </p:nvGrpSpPr>
            <p:grpSpPr>
              <a:xfrm>
                <a:off x="7890932" y="1407314"/>
                <a:ext cx="1041225" cy="874194"/>
                <a:chOff x="6756411" y="1692825"/>
                <a:chExt cx="1632154" cy="1504336"/>
              </a:xfrm>
            </p:grpSpPr>
            <p:sp>
              <p:nvSpPr>
                <p:cNvPr id="7" name="Hexagon 6"/>
                <p:cNvSpPr/>
                <p:nvPr/>
              </p:nvSpPr>
              <p:spPr>
                <a:xfrm>
                  <a:off x="7445944" y="1885939"/>
                  <a:ext cx="507037" cy="428282"/>
                </a:xfrm>
                <a:prstGeom prst="hexagon">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Predefined Process 66"/>
                <p:cNvSpPr/>
                <p:nvPr/>
              </p:nvSpPr>
              <p:spPr>
                <a:xfrm>
                  <a:off x="6756411" y="1692825"/>
                  <a:ext cx="1632154" cy="1504336"/>
                </a:xfrm>
                <a:prstGeom prst="flowChartPredefinedProcess">
                  <a:avLst/>
                </a:prstGeom>
                <a:noFill/>
                <a:ln w="508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Hexagon 8"/>
                <p:cNvSpPr/>
                <p:nvPr/>
              </p:nvSpPr>
              <p:spPr>
                <a:xfrm>
                  <a:off x="7055618" y="2574971"/>
                  <a:ext cx="507037" cy="428282"/>
                </a:xfrm>
                <a:prstGeom prst="hexagon">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Hexagon 5"/>
              <p:cNvSpPr/>
              <p:nvPr/>
            </p:nvSpPr>
            <p:spPr>
              <a:xfrm>
                <a:off x="7505982" y="1141367"/>
                <a:ext cx="1818969" cy="1401885"/>
              </a:xfrm>
              <a:prstGeom prst="hexagon">
                <a:avLst/>
              </a:prstGeom>
              <a:noFill/>
              <a:ln w="50800">
                <a:solidFill>
                  <a:schemeClr val="accent4">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p:grpSp>
          <p:nvGrpSpPr>
            <p:cNvPr id="16" name="Group 15"/>
            <p:cNvGrpSpPr/>
            <p:nvPr/>
          </p:nvGrpSpPr>
          <p:grpSpPr>
            <a:xfrm>
              <a:off x="2890660" y="3655314"/>
              <a:ext cx="1072305" cy="859728"/>
              <a:chOff x="6948160" y="4468628"/>
              <a:chExt cx="1818969" cy="1401885"/>
            </a:xfrm>
          </p:grpSpPr>
          <p:grpSp>
            <p:nvGrpSpPr>
              <p:cNvPr id="17" name="Group 16"/>
              <p:cNvGrpSpPr/>
              <p:nvPr/>
            </p:nvGrpSpPr>
            <p:grpSpPr>
              <a:xfrm>
                <a:off x="7350419" y="4763946"/>
                <a:ext cx="1041225" cy="874194"/>
                <a:chOff x="978899" y="1692826"/>
                <a:chExt cx="1632154" cy="1504336"/>
              </a:xfrm>
            </p:grpSpPr>
            <p:sp>
              <p:nvSpPr>
                <p:cNvPr id="19" name="Flowchart: Predefined Process 56"/>
                <p:cNvSpPr/>
                <p:nvPr/>
              </p:nvSpPr>
              <p:spPr>
                <a:xfrm>
                  <a:off x="978899" y="1692826"/>
                  <a:ext cx="1632154" cy="1504336"/>
                </a:xfrm>
                <a:prstGeom prst="flowChartPredefinedProcess">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Isosceles Triangle 57"/>
                <p:cNvSpPr/>
                <p:nvPr/>
              </p:nvSpPr>
              <p:spPr>
                <a:xfrm>
                  <a:off x="1345890" y="1793277"/>
                  <a:ext cx="507462" cy="520690"/>
                </a:xfrm>
                <a:prstGeom prst="triangle">
                  <a:avLst/>
                </a:prstGeom>
                <a:solidFill>
                  <a:schemeClr val="accent2">
                    <a:lumMod val="75000"/>
                  </a:schemeClr>
                </a:solidFill>
                <a:ln>
                  <a:solidFill>
                    <a:schemeClr val="accent2">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Isosceles Triangle 58"/>
                <p:cNvSpPr/>
                <p:nvPr/>
              </p:nvSpPr>
              <p:spPr>
                <a:xfrm>
                  <a:off x="1850055" y="2144983"/>
                  <a:ext cx="507462" cy="520690"/>
                </a:xfrm>
                <a:prstGeom prst="triangle">
                  <a:avLst/>
                </a:prstGeom>
                <a:solidFill>
                  <a:schemeClr val="accent2">
                    <a:lumMod val="75000"/>
                  </a:schemeClr>
                </a:solidFill>
                <a:ln>
                  <a:solidFill>
                    <a:schemeClr val="accent2">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2" name="Isosceles Triangle 59"/>
                <p:cNvSpPr/>
                <p:nvPr/>
              </p:nvSpPr>
              <p:spPr>
                <a:xfrm>
                  <a:off x="1342593" y="2465290"/>
                  <a:ext cx="507462" cy="520690"/>
                </a:xfrm>
                <a:prstGeom prst="triangle">
                  <a:avLst/>
                </a:prstGeom>
                <a:solidFill>
                  <a:schemeClr val="accent2">
                    <a:lumMod val="75000"/>
                  </a:schemeClr>
                </a:solidFill>
                <a:ln>
                  <a:solidFill>
                    <a:schemeClr val="accent2">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18" name="Hexagon 17"/>
              <p:cNvSpPr/>
              <p:nvPr/>
            </p:nvSpPr>
            <p:spPr>
              <a:xfrm>
                <a:off x="6948160" y="4468628"/>
                <a:ext cx="1818969" cy="1401885"/>
              </a:xfrm>
              <a:prstGeom prst="hexagon">
                <a:avLst/>
              </a:prstGeom>
              <a:noFill/>
              <a:ln w="50800">
                <a:solidFill>
                  <a:schemeClr val="accent2">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p:grpSp>
      <p:grpSp>
        <p:nvGrpSpPr>
          <p:cNvPr id="96" name="Group 95"/>
          <p:cNvGrpSpPr/>
          <p:nvPr/>
        </p:nvGrpSpPr>
        <p:grpSpPr>
          <a:xfrm>
            <a:off x="1398257" y="1488196"/>
            <a:ext cx="3239192" cy="3396945"/>
            <a:chOff x="6719455" y="1683473"/>
            <a:chExt cx="3239192" cy="3396945"/>
          </a:xfrm>
        </p:grpSpPr>
        <p:sp>
          <p:nvSpPr>
            <p:cNvPr id="62" name="Rectangle 61"/>
            <p:cNvSpPr/>
            <p:nvPr/>
          </p:nvSpPr>
          <p:spPr>
            <a:xfrm>
              <a:off x="6719455" y="1683473"/>
              <a:ext cx="3239192" cy="3396945"/>
            </a:xfrm>
            <a:prstGeom prst="rect">
              <a:avLst/>
            </a:prstGeom>
            <a:ln w="57150">
              <a:solidFill>
                <a:schemeClr val="accent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63" name="Group 62"/>
            <p:cNvGrpSpPr/>
            <p:nvPr/>
          </p:nvGrpSpPr>
          <p:grpSpPr>
            <a:xfrm>
              <a:off x="7045430" y="2108953"/>
              <a:ext cx="1072305" cy="859728"/>
              <a:chOff x="8591343" y="3505940"/>
              <a:chExt cx="1818969" cy="1401885"/>
            </a:xfrm>
          </p:grpSpPr>
          <p:grpSp>
            <p:nvGrpSpPr>
              <p:cNvPr id="65" name="Group 64"/>
              <p:cNvGrpSpPr/>
              <p:nvPr/>
            </p:nvGrpSpPr>
            <p:grpSpPr>
              <a:xfrm>
                <a:off x="8999146" y="3760285"/>
                <a:ext cx="1041225" cy="874194"/>
                <a:chOff x="8953243" y="1692825"/>
                <a:chExt cx="1632154" cy="1504336"/>
              </a:xfrm>
            </p:grpSpPr>
            <p:sp>
              <p:nvSpPr>
                <p:cNvPr id="67" name="Flowchart: Predefined Process 69"/>
                <p:cNvSpPr/>
                <p:nvPr/>
              </p:nvSpPr>
              <p:spPr>
                <a:xfrm>
                  <a:off x="8953243" y="1692825"/>
                  <a:ext cx="1632154" cy="1504336"/>
                </a:xfrm>
                <a:prstGeom prst="flowChartPredefinedProcess">
                  <a:avLst/>
                </a:prstGeom>
                <a:noFill/>
                <a:ln w="508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Rectangle 67"/>
                <p:cNvSpPr/>
                <p:nvPr/>
              </p:nvSpPr>
              <p:spPr>
                <a:xfrm>
                  <a:off x="9406704" y="1812924"/>
                  <a:ext cx="430056" cy="501043"/>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9694431" y="2538642"/>
                  <a:ext cx="430056" cy="501043"/>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Hexagon 65"/>
              <p:cNvSpPr/>
              <p:nvPr/>
            </p:nvSpPr>
            <p:spPr>
              <a:xfrm>
                <a:off x="8591343" y="3505940"/>
                <a:ext cx="1818969" cy="1401885"/>
              </a:xfrm>
              <a:prstGeom prst="hexagon">
                <a:avLst/>
              </a:prstGeom>
              <a:noFill/>
              <a:ln w="50800">
                <a:solidFill>
                  <a:schemeClr val="bg2">
                    <a:lumMod val="50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p:sp>
          <p:nvSpPr>
            <p:cNvPr id="64" name="TextBox 63"/>
            <p:cNvSpPr txBox="1"/>
            <p:nvPr/>
          </p:nvSpPr>
          <p:spPr>
            <a:xfrm>
              <a:off x="8014301" y="4670907"/>
              <a:ext cx="614912" cy="369332"/>
            </a:xfrm>
            <a:prstGeom prst="rect">
              <a:avLst/>
            </a:prstGeom>
            <a:noFill/>
          </p:spPr>
          <p:txBody>
            <a:bodyPr wrap="none" rtlCol="0">
              <a:spAutoFit/>
            </a:bodyPr>
            <a:lstStyle/>
            <a:p>
              <a:r>
                <a:rPr lang="en-US" dirty="0" smtClean="0"/>
                <a:t>Host</a:t>
              </a:r>
              <a:endParaRPr lang="en-US" dirty="0"/>
            </a:p>
          </p:txBody>
        </p:sp>
        <p:grpSp>
          <p:nvGrpSpPr>
            <p:cNvPr id="76" name="Group 75"/>
            <p:cNvGrpSpPr/>
            <p:nvPr/>
          </p:nvGrpSpPr>
          <p:grpSpPr>
            <a:xfrm>
              <a:off x="7045430" y="3536565"/>
              <a:ext cx="1072305" cy="859728"/>
              <a:chOff x="6902503" y="2674125"/>
              <a:chExt cx="1818969" cy="1401885"/>
            </a:xfrm>
          </p:grpSpPr>
          <p:grpSp>
            <p:nvGrpSpPr>
              <p:cNvPr id="77" name="Group 76"/>
              <p:cNvGrpSpPr/>
              <p:nvPr/>
            </p:nvGrpSpPr>
            <p:grpSpPr>
              <a:xfrm>
                <a:off x="7279649" y="2927064"/>
                <a:ext cx="1041225" cy="874194"/>
                <a:chOff x="3816718" y="1702183"/>
                <a:chExt cx="1632154" cy="1504336"/>
              </a:xfrm>
            </p:grpSpPr>
            <p:sp>
              <p:nvSpPr>
                <p:cNvPr id="79" name="Oval 78"/>
                <p:cNvSpPr/>
                <p:nvPr/>
              </p:nvSpPr>
              <p:spPr>
                <a:xfrm>
                  <a:off x="4137685" y="1840388"/>
                  <a:ext cx="681841" cy="482937"/>
                </a:xfrm>
                <a:prstGeom prst="ellipse">
                  <a:avLst/>
                </a:prstGeom>
                <a:solidFill>
                  <a:schemeClr val="accent6">
                    <a:lumMod val="50000"/>
                  </a:schemeClr>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0" name="Flowchart: Predefined Process 62"/>
                <p:cNvSpPr/>
                <p:nvPr/>
              </p:nvSpPr>
              <p:spPr>
                <a:xfrm>
                  <a:off x="3816718" y="1702183"/>
                  <a:ext cx="1632154" cy="1504336"/>
                </a:xfrm>
                <a:prstGeom prst="flowChartPredefinedProcess">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1" name="Oval 80"/>
                <p:cNvSpPr/>
                <p:nvPr/>
              </p:nvSpPr>
              <p:spPr>
                <a:xfrm>
                  <a:off x="4478605" y="2556748"/>
                  <a:ext cx="681841" cy="482937"/>
                </a:xfrm>
                <a:prstGeom prst="ellipse">
                  <a:avLst/>
                </a:prstGeom>
                <a:solidFill>
                  <a:schemeClr val="accent6">
                    <a:lumMod val="50000"/>
                  </a:schemeClr>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78" name="Hexagon 77"/>
              <p:cNvSpPr/>
              <p:nvPr/>
            </p:nvSpPr>
            <p:spPr>
              <a:xfrm>
                <a:off x="6902503" y="2674125"/>
                <a:ext cx="1818969" cy="1401885"/>
              </a:xfrm>
              <a:prstGeom prst="hexagon">
                <a:avLst/>
              </a:prstGeom>
              <a:noFill/>
              <a:ln w="50800">
                <a:solidFill>
                  <a:schemeClr val="accent6">
                    <a:lumMod val="50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p:grpSp>
          <p:nvGrpSpPr>
            <p:cNvPr id="82" name="Group 81"/>
            <p:cNvGrpSpPr/>
            <p:nvPr/>
          </p:nvGrpSpPr>
          <p:grpSpPr>
            <a:xfrm>
              <a:off x="8535750" y="2114446"/>
              <a:ext cx="1072305" cy="859728"/>
              <a:chOff x="7505982" y="1141367"/>
              <a:chExt cx="1818969" cy="1401885"/>
            </a:xfrm>
          </p:grpSpPr>
          <p:grpSp>
            <p:nvGrpSpPr>
              <p:cNvPr id="83" name="Group 82"/>
              <p:cNvGrpSpPr/>
              <p:nvPr/>
            </p:nvGrpSpPr>
            <p:grpSpPr>
              <a:xfrm>
                <a:off x="7890932" y="1407314"/>
                <a:ext cx="1041225" cy="874194"/>
                <a:chOff x="6756411" y="1692825"/>
                <a:chExt cx="1632154" cy="1504336"/>
              </a:xfrm>
            </p:grpSpPr>
            <p:sp>
              <p:nvSpPr>
                <p:cNvPr id="85" name="Hexagon 84"/>
                <p:cNvSpPr/>
                <p:nvPr/>
              </p:nvSpPr>
              <p:spPr>
                <a:xfrm>
                  <a:off x="7445944" y="1885939"/>
                  <a:ext cx="507037" cy="428282"/>
                </a:xfrm>
                <a:prstGeom prst="hexagon">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lowchart: Predefined Process 66"/>
                <p:cNvSpPr/>
                <p:nvPr/>
              </p:nvSpPr>
              <p:spPr>
                <a:xfrm>
                  <a:off x="6756411" y="1692825"/>
                  <a:ext cx="1632154" cy="1504336"/>
                </a:xfrm>
                <a:prstGeom prst="flowChartPredefinedProcess">
                  <a:avLst/>
                </a:prstGeom>
                <a:noFill/>
                <a:ln w="508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7" name="Hexagon 86"/>
                <p:cNvSpPr/>
                <p:nvPr/>
              </p:nvSpPr>
              <p:spPr>
                <a:xfrm>
                  <a:off x="7055618" y="2574971"/>
                  <a:ext cx="507037" cy="428282"/>
                </a:xfrm>
                <a:prstGeom prst="hexagon">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4" name="Hexagon 83"/>
              <p:cNvSpPr/>
              <p:nvPr/>
            </p:nvSpPr>
            <p:spPr>
              <a:xfrm>
                <a:off x="7505982" y="1141367"/>
                <a:ext cx="1818969" cy="1401885"/>
              </a:xfrm>
              <a:prstGeom prst="hexagon">
                <a:avLst/>
              </a:prstGeom>
              <a:noFill/>
              <a:ln w="50800">
                <a:solidFill>
                  <a:schemeClr val="accent4">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p:grpSp>
          <p:nvGrpSpPr>
            <p:cNvPr id="88" name="Group 87"/>
            <p:cNvGrpSpPr/>
            <p:nvPr/>
          </p:nvGrpSpPr>
          <p:grpSpPr>
            <a:xfrm>
              <a:off x="8535751" y="3535138"/>
              <a:ext cx="1072305" cy="859728"/>
              <a:chOff x="6948160" y="4468628"/>
              <a:chExt cx="1818969" cy="1401885"/>
            </a:xfrm>
          </p:grpSpPr>
          <p:grpSp>
            <p:nvGrpSpPr>
              <p:cNvPr id="89" name="Group 88"/>
              <p:cNvGrpSpPr/>
              <p:nvPr/>
            </p:nvGrpSpPr>
            <p:grpSpPr>
              <a:xfrm>
                <a:off x="7350419" y="4763946"/>
                <a:ext cx="1041225" cy="874194"/>
                <a:chOff x="978899" y="1692826"/>
                <a:chExt cx="1632154" cy="1504336"/>
              </a:xfrm>
            </p:grpSpPr>
            <p:sp>
              <p:nvSpPr>
                <p:cNvPr id="91" name="Flowchart: Predefined Process 56"/>
                <p:cNvSpPr/>
                <p:nvPr/>
              </p:nvSpPr>
              <p:spPr>
                <a:xfrm>
                  <a:off x="978899" y="1692826"/>
                  <a:ext cx="1632154" cy="1504336"/>
                </a:xfrm>
                <a:prstGeom prst="flowChartPredefinedProcess">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2" name="Isosceles Triangle 57"/>
                <p:cNvSpPr/>
                <p:nvPr/>
              </p:nvSpPr>
              <p:spPr>
                <a:xfrm>
                  <a:off x="1345890" y="1793277"/>
                  <a:ext cx="507462" cy="520690"/>
                </a:xfrm>
                <a:prstGeom prst="triangle">
                  <a:avLst/>
                </a:prstGeom>
                <a:solidFill>
                  <a:schemeClr val="accent2">
                    <a:lumMod val="75000"/>
                  </a:schemeClr>
                </a:solidFill>
                <a:ln>
                  <a:solidFill>
                    <a:schemeClr val="accent2">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3" name="Isosceles Triangle 58"/>
                <p:cNvSpPr/>
                <p:nvPr/>
              </p:nvSpPr>
              <p:spPr>
                <a:xfrm>
                  <a:off x="1850055" y="2144983"/>
                  <a:ext cx="507462" cy="520690"/>
                </a:xfrm>
                <a:prstGeom prst="triangle">
                  <a:avLst/>
                </a:prstGeom>
                <a:solidFill>
                  <a:schemeClr val="accent2">
                    <a:lumMod val="75000"/>
                  </a:schemeClr>
                </a:solidFill>
                <a:ln>
                  <a:solidFill>
                    <a:schemeClr val="accent2">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4" name="Isosceles Triangle 59"/>
                <p:cNvSpPr/>
                <p:nvPr/>
              </p:nvSpPr>
              <p:spPr>
                <a:xfrm>
                  <a:off x="1342593" y="2465290"/>
                  <a:ext cx="507462" cy="520690"/>
                </a:xfrm>
                <a:prstGeom prst="triangle">
                  <a:avLst/>
                </a:prstGeom>
                <a:solidFill>
                  <a:schemeClr val="accent2">
                    <a:lumMod val="75000"/>
                  </a:schemeClr>
                </a:solidFill>
                <a:ln>
                  <a:solidFill>
                    <a:schemeClr val="accent2">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90" name="Hexagon 89"/>
              <p:cNvSpPr/>
              <p:nvPr/>
            </p:nvSpPr>
            <p:spPr>
              <a:xfrm>
                <a:off x="6948160" y="4468628"/>
                <a:ext cx="1818969" cy="1401885"/>
              </a:xfrm>
              <a:prstGeom prst="hexagon">
                <a:avLst/>
              </a:prstGeom>
              <a:noFill/>
              <a:ln w="50800">
                <a:solidFill>
                  <a:schemeClr val="accent2">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p:grpSp>
      <p:sp>
        <p:nvSpPr>
          <p:cNvPr id="98" name="TextBox 97"/>
          <p:cNvSpPr txBox="1"/>
          <p:nvPr/>
        </p:nvSpPr>
        <p:spPr>
          <a:xfrm>
            <a:off x="5591878" y="2629040"/>
            <a:ext cx="813171" cy="830997"/>
          </a:xfrm>
          <a:prstGeom prst="rect">
            <a:avLst/>
          </a:prstGeom>
          <a:noFill/>
        </p:spPr>
        <p:txBody>
          <a:bodyPr wrap="none" rtlCol="0">
            <a:spAutoFit/>
          </a:bodyPr>
          <a:lstStyle/>
          <a:p>
            <a:r>
              <a:rPr lang="en-US" sz="4800" smtClean="0"/>
              <a:t>VS</a:t>
            </a:r>
            <a:endParaRPr lang="en-US" sz="4800"/>
          </a:p>
        </p:txBody>
      </p:sp>
    </p:spTree>
    <p:extLst>
      <p:ext uri="{BB962C8B-B14F-4D97-AF65-F5344CB8AC3E}">
        <p14:creationId xmlns:p14="http://schemas.microsoft.com/office/powerpoint/2010/main" val="9676236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2" name="Freeform: Shap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5529884"/>
            <a:ext cx="7719381" cy="1096331"/>
          </a:xfrm>
        </p:spPr>
        <p:txBody>
          <a:bodyPr vert="horz" lIns="91440" tIns="45720" rIns="91440" bIns="45720" rtlCol="0" anchor="ctr">
            <a:normAutofit/>
          </a:bodyPr>
          <a:lstStyle/>
          <a:p>
            <a:r>
              <a:rPr lang="en-US" sz="4400" b="1" kern="1200">
                <a:solidFill>
                  <a:schemeClr val="tx1"/>
                </a:solidFill>
                <a:latin typeface="+mj-lt"/>
                <a:ea typeface="+mj-ea"/>
                <a:cs typeface="+mj-cs"/>
              </a:rPr>
              <a:t>Principles of Microservices</a:t>
            </a:r>
            <a:endParaRPr lang="en-US" sz="4400" kern="1200">
              <a:solidFill>
                <a:schemeClr val="tx1"/>
              </a:solidFill>
              <a:latin typeface="+mj-lt"/>
              <a:ea typeface="+mj-ea"/>
              <a:cs typeface="+mj-cs"/>
            </a:endParaRPr>
          </a:p>
        </p:txBody>
      </p:sp>
      <p:sp>
        <p:nvSpPr>
          <p:cNvPr id="3" name="Content Placeholder 2"/>
          <p:cNvSpPr>
            <a:spLocks noGrp="1"/>
          </p:cNvSpPr>
          <p:nvPr>
            <p:ph idx="1"/>
          </p:nvPr>
        </p:nvSpPr>
        <p:spPr/>
        <p:txBody>
          <a:bodyPr/>
          <a:lstStyle/>
          <a:p>
            <a:pPr>
              <a:buFont typeface="Wingdings" charset="2"/>
              <a:buChar char="ü"/>
            </a:pPr>
            <a:r>
              <a:rPr lang="en-US" sz="3200" b="1" dirty="0"/>
              <a:t>Products not Projects</a:t>
            </a:r>
          </a:p>
          <a:p>
            <a:pPr>
              <a:buFont typeface="Wingdings" charset="2"/>
              <a:buChar char="ü"/>
            </a:pPr>
            <a:r>
              <a:rPr lang="en-US" sz="3200" b="1" dirty="0"/>
              <a:t>Single Responsibility Principle</a:t>
            </a:r>
          </a:p>
          <a:p>
            <a:pPr>
              <a:buFont typeface="Wingdings" charset="2"/>
              <a:buChar char="ü"/>
            </a:pPr>
            <a:r>
              <a:rPr lang="en-US" sz="3200" b="1" dirty="0"/>
              <a:t>Decentralized Data Management</a:t>
            </a:r>
          </a:p>
          <a:p>
            <a:pPr>
              <a:buFont typeface="Wingdings" charset="2"/>
              <a:buChar char="ü"/>
            </a:pPr>
            <a:r>
              <a:rPr lang="en-US" sz="3200" b="1" dirty="0"/>
              <a:t>Organize Around Business Capabilities</a:t>
            </a:r>
          </a:p>
          <a:p>
            <a:pPr>
              <a:buFont typeface="Wingdings" charset="2"/>
              <a:buChar char="ü"/>
            </a:pPr>
            <a:r>
              <a:rPr lang="en-US" sz="3200" b="1" dirty="0"/>
              <a:t>Deploy Independently</a:t>
            </a:r>
          </a:p>
          <a:p>
            <a:r>
              <a:rPr lang="en-US" sz="3200" b="1" dirty="0"/>
              <a:t>Design For Failure</a:t>
            </a:r>
          </a:p>
          <a:p>
            <a:endParaRPr lang="en-US" dirty="0"/>
          </a:p>
        </p:txBody>
      </p:sp>
    </p:spTree>
    <p:extLst>
      <p:ext uri="{BB962C8B-B14F-4D97-AF65-F5344CB8AC3E}">
        <p14:creationId xmlns:p14="http://schemas.microsoft.com/office/powerpoint/2010/main" val="13719448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B26A391-5D8F-4854-8605-B5940E00186C}"/>
              </a:ext>
            </a:extLst>
          </p:cNvPr>
          <p:cNvSpPr>
            <a:spLocks noGrp="1"/>
          </p:cNvSpPr>
          <p:nvPr>
            <p:ph type="title"/>
          </p:nvPr>
        </p:nvSpPr>
        <p:spPr/>
        <p:txBody>
          <a:bodyPr/>
          <a:lstStyle/>
          <a:p>
            <a:r>
              <a:rPr lang="en-US" dirty="0"/>
              <a:t>Design for failure</a:t>
            </a:r>
          </a:p>
        </p:txBody>
      </p:sp>
      <p:pic>
        <p:nvPicPr>
          <p:cNvPr id="4098" name="Picture 2" descr="https://vmprophet.files.wordpress.com/2015/08/simianarmy.png">
            <a:extLst>
              <a:ext uri="{FF2B5EF4-FFF2-40B4-BE49-F238E27FC236}">
                <a16:creationId xmlns="" xmlns:a16="http://schemas.microsoft.com/office/drawing/2014/main" id="{15388648-0DAD-455E-8C1F-E9B4BC8FD904}"/>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017985" y="1521543"/>
            <a:ext cx="3615851" cy="448735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logo">
            <a:extLst>
              <a:ext uri="{FF2B5EF4-FFF2-40B4-BE49-F238E27FC236}">
                <a16:creationId xmlns="" xmlns:a16="http://schemas.microsoft.com/office/drawing/2014/main" id="{C0B2073D-4037-4AF7-A3FE-77772AB098E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82853" y="2594235"/>
            <a:ext cx="2143125" cy="2162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30138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chemeClr val="bg1"/>
                </a:solidFill>
                <a:latin typeface="+mj-lt"/>
                <a:ea typeface="+mj-ea"/>
                <a:cs typeface="+mj-cs"/>
              </a:rPr>
              <a:t>Circuit Breaker Pattern</a:t>
            </a:r>
          </a:p>
        </p:txBody>
      </p:sp>
      <p:pic>
        <p:nvPicPr>
          <p:cNvPr id="3" name="Picture 2"/>
          <p:cNvPicPr>
            <a:picLocks noChangeAspect="1"/>
          </p:cNvPicPr>
          <p:nvPr/>
        </p:nvPicPr>
        <p:blipFill>
          <a:blip r:embed="rId2"/>
          <a:stretch>
            <a:fillRect/>
          </a:stretch>
        </p:blipFill>
        <p:spPr>
          <a:xfrm>
            <a:off x="6096000" y="604253"/>
            <a:ext cx="3551335" cy="5613400"/>
          </a:xfrm>
          <a:prstGeom prst="rect">
            <a:avLst/>
          </a:prstGeom>
        </p:spPr>
      </p:pic>
    </p:spTree>
    <p:extLst>
      <p:ext uri="{BB962C8B-B14F-4D97-AF65-F5344CB8AC3E}">
        <p14:creationId xmlns:p14="http://schemas.microsoft.com/office/powerpoint/2010/main" val="42344732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4" name="Picture 3"/>
          <p:cNvPicPr>
            <a:picLocks noChangeAspect="1"/>
          </p:cNvPicPr>
          <p:nvPr/>
        </p:nvPicPr>
        <p:blipFill>
          <a:blip r:embed="rId2"/>
          <a:stretch>
            <a:fillRect/>
          </a:stretch>
        </p:blipFill>
        <p:spPr>
          <a:xfrm>
            <a:off x="5172536" y="492573"/>
            <a:ext cx="6516117" cy="5880796"/>
          </a:xfrm>
          <a:prstGeom prst="rect">
            <a:avLst/>
          </a:prstGeom>
        </p:spPr>
      </p:pic>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chemeClr val="bg1"/>
                </a:solidFill>
                <a:latin typeface="+mj-lt"/>
                <a:ea typeface="+mj-ea"/>
                <a:cs typeface="+mj-cs"/>
              </a:rPr>
              <a:t>Circuit Breaker Pattern</a:t>
            </a:r>
          </a:p>
        </p:txBody>
      </p:sp>
    </p:spTree>
    <p:extLst>
      <p:ext uri="{BB962C8B-B14F-4D97-AF65-F5344CB8AC3E}">
        <p14:creationId xmlns:p14="http://schemas.microsoft.com/office/powerpoint/2010/main" val="5379281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2" name="Freeform: Shap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5529884"/>
            <a:ext cx="7719381" cy="1096331"/>
          </a:xfrm>
        </p:spPr>
        <p:txBody>
          <a:bodyPr vert="horz" lIns="91440" tIns="45720" rIns="91440" bIns="45720" rtlCol="0" anchor="ctr">
            <a:normAutofit/>
          </a:bodyPr>
          <a:lstStyle/>
          <a:p>
            <a:r>
              <a:rPr lang="en-US" sz="4400" b="1" kern="1200">
                <a:solidFill>
                  <a:schemeClr val="tx1"/>
                </a:solidFill>
                <a:latin typeface="+mj-lt"/>
                <a:ea typeface="+mj-ea"/>
                <a:cs typeface="+mj-cs"/>
              </a:rPr>
              <a:t>Principles of Microservices</a:t>
            </a:r>
            <a:endParaRPr lang="en-US" sz="4400" kern="1200">
              <a:solidFill>
                <a:schemeClr val="tx1"/>
              </a:solidFill>
              <a:latin typeface="+mj-lt"/>
              <a:ea typeface="+mj-ea"/>
              <a:cs typeface="+mj-cs"/>
            </a:endParaRPr>
          </a:p>
        </p:txBody>
      </p:sp>
      <p:sp>
        <p:nvSpPr>
          <p:cNvPr id="3" name="Content Placeholder 2"/>
          <p:cNvSpPr>
            <a:spLocks noGrp="1"/>
          </p:cNvSpPr>
          <p:nvPr>
            <p:ph idx="1"/>
          </p:nvPr>
        </p:nvSpPr>
        <p:spPr/>
        <p:txBody>
          <a:bodyPr/>
          <a:lstStyle/>
          <a:p>
            <a:pPr>
              <a:buFont typeface="Wingdings" charset="2"/>
              <a:buChar char="ü"/>
            </a:pPr>
            <a:r>
              <a:rPr lang="en-US" sz="3200" b="1" dirty="0"/>
              <a:t>Products not Projects</a:t>
            </a:r>
          </a:p>
          <a:p>
            <a:pPr>
              <a:buFont typeface="Wingdings" charset="2"/>
              <a:buChar char="ü"/>
            </a:pPr>
            <a:r>
              <a:rPr lang="en-US" sz="3200" b="1" dirty="0"/>
              <a:t>Single Responsibility Principle</a:t>
            </a:r>
          </a:p>
          <a:p>
            <a:pPr>
              <a:buFont typeface="Wingdings" charset="2"/>
              <a:buChar char="ü"/>
            </a:pPr>
            <a:r>
              <a:rPr lang="en-US" sz="3200" b="1" dirty="0"/>
              <a:t>Decentralized Data Management</a:t>
            </a:r>
          </a:p>
          <a:p>
            <a:pPr>
              <a:buFont typeface="Wingdings" charset="2"/>
              <a:buChar char="ü"/>
            </a:pPr>
            <a:r>
              <a:rPr lang="en-US" sz="3200" b="1" dirty="0"/>
              <a:t>Organize Around Business Capabilities</a:t>
            </a:r>
          </a:p>
          <a:p>
            <a:pPr>
              <a:buFont typeface="Wingdings" charset="2"/>
              <a:buChar char="ü"/>
            </a:pPr>
            <a:r>
              <a:rPr lang="en-US" sz="3200" b="1" dirty="0"/>
              <a:t>Deploy Independently</a:t>
            </a:r>
          </a:p>
          <a:p>
            <a:pPr>
              <a:buFont typeface="Wingdings" charset="2"/>
              <a:buChar char="ü"/>
            </a:pPr>
            <a:r>
              <a:rPr lang="en-US" sz="3200" b="1" dirty="0"/>
              <a:t>Design For Failure</a:t>
            </a:r>
          </a:p>
          <a:p>
            <a:endParaRPr lang="en-US" dirty="0"/>
          </a:p>
        </p:txBody>
      </p:sp>
    </p:spTree>
    <p:extLst>
      <p:ext uri="{BB962C8B-B14F-4D97-AF65-F5344CB8AC3E}">
        <p14:creationId xmlns:p14="http://schemas.microsoft.com/office/powerpoint/2010/main" val="7450752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Microservices</a:t>
            </a:r>
            <a:endParaRPr lang="en-US" dirty="0"/>
          </a:p>
        </p:txBody>
      </p:sp>
      <p:sp>
        <p:nvSpPr>
          <p:cNvPr id="8" name="TextBox 7"/>
          <p:cNvSpPr txBox="1"/>
          <p:nvPr/>
        </p:nvSpPr>
        <p:spPr>
          <a:xfrm>
            <a:off x="1575430" y="2270790"/>
            <a:ext cx="9449908" cy="1384995"/>
          </a:xfrm>
          <a:prstGeom prst="rect">
            <a:avLst/>
          </a:prstGeom>
          <a:noFill/>
          <a:ln>
            <a:noFill/>
          </a:ln>
        </p:spPr>
        <p:txBody>
          <a:bodyPr wrap="square" rtlCol="0">
            <a:spAutoFit/>
          </a:bodyPr>
          <a:lstStyle/>
          <a:p>
            <a:pPr fontAlgn="base"/>
            <a:r>
              <a:rPr lang="en-US" sz="2800" b="1" dirty="0" smtClean="0">
                <a:latin typeface="+mj-lt"/>
              </a:rPr>
              <a:t>Suite </a:t>
            </a:r>
            <a:r>
              <a:rPr lang="en-US" sz="2800" b="1" dirty="0">
                <a:latin typeface="+mj-lt"/>
              </a:rPr>
              <a:t>of small services</a:t>
            </a:r>
            <a:r>
              <a:rPr lang="en-US" sz="2800" dirty="0">
                <a:latin typeface="+mj-lt"/>
              </a:rPr>
              <a:t>, each </a:t>
            </a:r>
            <a:r>
              <a:rPr lang="en-US" sz="2800" b="1" dirty="0">
                <a:latin typeface="+mj-lt"/>
              </a:rPr>
              <a:t>running in its own </a:t>
            </a:r>
            <a:r>
              <a:rPr lang="en-US" sz="2800" b="1" dirty="0" smtClean="0">
                <a:latin typeface="+mj-lt"/>
              </a:rPr>
              <a:t>process</a:t>
            </a:r>
            <a:r>
              <a:rPr lang="en-US" sz="2800" dirty="0" smtClean="0">
                <a:latin typeface="+mj-lt"/>
              </a:rPr>
              <a:t>,</a:t>
            </a:r>
            <a:r>
              <a:rPr lang="en-US" sz="2800" dirty="0">
                <a:latin typeface="+mj-lt"/>
              </a:rPr>
              <a:t> </a:t>
            </a:r>
            <a:r>
              <a:rPr lang="en-US" sz="2800" b="1" dirty="0">
                <a:latin typeface="+mj-lt"/>
              </a:rPr>
              <a:t>built around business capabilities</a:t>
            </a:r>
            <a:r>
              <a:rPr lang="en-US" sz="2800" dirty="0">
                <a:latin typeface="+mj-lt"/>
              </a:rPr>
              <a:t> and </a:t>
            </a:r>
            <a:r>
              <a:rPr lang="en-US" sz="2800" b="1" dirty="0">
                <a:latin typeface="+mj-lt"/>
              </a:rPr>
              <a:t>independently deployable</a:t>
            </a:r>
            <a:r>
              <a:rPr lang="en-US" sz="2800">
                <a:latin typeface="+mj-lt"/>
              </a:rPr>
              <a:t> </a:t>
            </a:r>
            <a:r>
              <a:rPr lang="en-US" sz="2800" dirty="0">
                <a:latin typeface="+mj-lt"/>
              </a:rPr>
              <a:t/>
            </a:r>
            <a:br>
              <a:rPr lang="en-US" sz="2800" dirty="0">
                <a:latin typeface="+mj-lt"/>
              </a:rPr>
            </a:br>
            <a:endParaRPr lang="en-US" sz="2800" dirty="0">
              <a:latin typeface="+mj-lt"/>
            </a:endParaRPr>
          </a:p>
        </p:txBody>
      </p:sp>
    </p:spTree>
    <p:extLst>
      <p:ext uri="{BB962C8B-B14F-4D97-AF65-F5344CB8AC3E}">
        <p14:creationId xmlns:p14="http://schemas.microsoft.com/office/powerpoint/2010/main" val="20837791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tint val="95000"/>
              <a:satMod val="170000"/>
            </a:schemeClr>
          </a:solidFill>
          <a:ln>
            <a:noFill/>
          </a:ln>
          <a:effectLst/>
        </p:spPr>
      </p:sp>
      <p:sp>
        <p:nvSpPr>
          <p:cNvPr id="22" name="Rectangle 2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573"/>
            <a:ext cx="12192000" cy="18558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1325563"/>
          </a:xfrm>
        </p:spPr>
        <p:txBody>
          <a:bodyPr vert="horz" lIns="91440" tIns="45720" rIns="91440" bIns="45720" rtlCol="0" anchor="ctr">
            <a:normAutofit/>
          </a:bodyPr>
          <a:lstStyle/>
          <a:p>
            <a:r>
              <a:rPr lang="en-US" sz="4400" kern="1200">
                <a:solidFill>
                  <a:schemeClr val="bg1"/>
                </a:solidFill>
                <a:latin typeface="+mj-lt"/>
                <a:ea typeface="+mj-ea"/>
                <a:cs typeface="+mj-cs"/>
              </a:rPr>
              <a:t>AGENDA</a:t>
            </a:r>
          </a:p>
        </p:txBody>
      </p:sp>
      <p:graphicFrame>
        <p:nvGraphicFramePr>
          <p:cNvPr id="8" name="Content Placeholder 5"/>
          <p:cNvGraphicFramePr>
            <a:graphicFrameLocks noGrp="1"/>
          </p:cNvGraphicFramePr>
          <p:nvPr>
            <p:ph idx="1"/>
            <p:extLst>
              <p:ext uri="{D42A27DB-BD31-4B8C-83A1-F6EECF244321}">
                <p14:modId xmlns:p14="http://schemas.microsoft.com/office/powerpoint/2010/main" val="1630686719"/>
              </p:ext>
            </p:extLst>
          </p:nvPr>
        </p:nvGraphicFramePr>
        <p:xfrm>
          <a:off x="838200" y="2500291"/>
          <a:ext cx="10515600" cy="36766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53009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tx1"/>
          </a:solidFill>
          <a:effectLst/>
        </p:spPr>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dirty="0">
                <a:solidFill>
                  <a:schemeClr val="tx1"/>
                </a:solidFill>
              </a:rPr>
              <a:t>Microservice Prerequisites</a:t>
            </a:r>
            <a:endParaRPr lang="en-US" sz="5800" kern="1200" dirty="0">
              <a:solidFill>
                <a:schemeClr val="tx1"/>
              </a:solidFill>
              <a:latin typeface="+mj-lt"/>
              <a:ea typeface="+mj-ea"/>
              <a:cs typeface="+mj-cs"/>
            </a:endParaRPr>
          </a:p>
        </p:txBody>
      </p:sp>
    </p:spTree>
    <p:extLst>
      <p:ext uri="{BB962C8B-B14F-4D97-AF65-F5344CB8AC3E}">
        <p14:creationId xmlns:p14="http://schemas.microsoft.com/office/powerpoint/2010/main" val="141451074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Microservice Prerequisites</a:t>
            </a:r>
          </a:p>
        </p:txBody>
      </p:sp>
      <p:pic>
        <p:nvPicPr>
          <p:cNvPr id="13314" name="Picture 2" descr="http://martinfowler.com/bliki/images/microservicePrerequisites/sketch.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41248" y="2439855"/>
            <a:ext cx="5692332" cy="34600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896606" y="6362549"/>
            <a:ext cx="3414717" cy="246221"/>
          </a:xfrm>
          <a:prstGeom prst="rect">
            <a:avLst/>
          </a:prstGeom>
          <a:noFill/>
        </p:spPr>
        <p:txBody>
          <a:bodyPr wrap="none" rtlCol="0">
            <a:spAutoFit/>
          </a:bodyPr>
          <a:lstStyle/>
          <a:p>
            <a:r>
              <a:rPr lang="en-US" sz="1000" dirty="0"/>
              <a:t>http://martinfowler.com/bliki/MicroservicePrerequisites.html</a:t>
            </a:r>
          </a:p>
        </p:txBody>
      </p:sp>
      <p:sp>
        <p:nvSpPr>
          <p:cNvPr id="6" name="Rectangle 5"/>
          <p:cNvSpPr/>
          <p:nvPr/>
        </p:nvSpPr>
        <p:spPr>
          <a:xfrm>
            <a:off x="880390" y="1010003"/>
            <a:ext cx="10430933" cy="707886"/>
          </a:xfrm>
          <a:prstGeom prst="rect">
            <a:avLst/>
          </a:prstGeom>
        </p:spPr>
        <p:txBody>
          <a:bodyPr wrap="square">
            <a:spAutoFit/>
          </a:bodyPr>
          <a:lstStyle/>
          <a:p>
            <a:pPr fontAlgn="base"/>
            <a:r>
              <a:rPr lang="en-US" sz="2000" b="0" i="0" dirty="0">
                <a:effectLst/>
                <a:latin typeface="+mj-lt"/>
              </a:rPr>
              <a:t>Before you go into production with a microservices system, you need to ensure that you have </a:t>
            </a:r>
            <a:r>
              <a:rPr lang="en-US" sz="2000" b="0" i="0" u="none" strike="noStrike" dirty="0">
                <a:effectLst/>
                <a:latin typeface="+mj-lt"/>
              </a:rPr>
              <a:t>key prerequisites in place</a:t>
            </a:r>
          </a:p>
        </p:txBody>
      </p:sp>
      <p:sp>
        <p:nvSpPr>
          <p:cNvPr id="7" name="Content Placeholder 2"/>
          <p:cNvSpPr>
            <a:spLocks noGrp="1"/>
          </p:cNvSpPr>
          <p:nvPr>
            <p:ph idx="1"/>
          </p:nvPr>
        </p:nvSpPr>
        <p:spPr>
          <a:xfrm>
            <a:off x="6801909" y="1717889"/>
            <a:ext cx="4802658" cy="3457904"/>
          </a:xfrm>
        </p:spPr>
        <p:txBody>
          <a:bodyPr>
            <a:noAutofit/>
          </a:bodyPr>
          <a:lstStyle/>
          <a:p>
            <a:pPr fontAlgn="base">
              <a:lnSpc>
                <a:spcPct val="100000"/>
              </a:lnSpc>
              <a:buFont typeface="Arial" charset="0"/>
              <a:buChar char="•"/>
            </a:pPr>
            <a:r>
              <a:rPr lang="en-US" dirty="0"/>
              <a:t>Testing</a:t>
            </a:r>
          </a:p>
          <a:p>
            <a:pPr fontAlgn="base">
              <a:lnSpc>
                <a:spcPct val="100000"/>
              </a:lnSpc>
              <a:buFont typeface="Arial" charset="0"/>
              <a:buChar char="•"/>
            </a:pPr>
            <a:r>
              <a:rPr lang="en-US" dirty="0" smtClean="0"/>
              <a:t>Automation</a:t>
            </a:r>
          </a:p>
          <a:p>
            <a:pPr fontAlgn="base">
              <a:lnSpc>
                <a:spcPct val="100000"/>
              </a:lnSpc>
              <a:buFont typeface="Arial" charset="0"/>
              <a:buChar char="•"/>
            </a:pPr>
            <a:r>
              <a:rPr lang="en-US" dirty="0" smtClean="0"/>
              <a:t>Continuous Delivery</a:t>
            </a:r>
          </a:p>
          <a:p>
            <a:pPr fontAlgn="base">
              <a:lnSpc>
                <a:spcPct val="100000"/>
              </a:lnSpc>
              <a:buFont typeface="Arial" charset="0"/>
              <a:buChar char="•"/>
            </a:pPr>
            <a:r>
              <a:rPr lang="en-US" dirty="0" smtClean="0"/>
              <a:t>Rapid Application Deployment</a:t>
            </a:r>
          </a:p>
          <a:p>
            <a:pPr fontAlgn="base">
              <a:lnSpc>
                <a:spcPct val="100000"/>
              </a:lnSpc>
              <a:buFont typeface="Arial" charset="0"/>
              <a:buChar char="•"/>
            </a:pPr>
            <a:r>
              <a:rPr lang="en-US" dirty="0" smtClean="0"/>
              <a:t>Rapid Provisioning</a:t>
            </a:r>
          </a:p>
          <a:p>
            <a:pPr fontAlgn="base">
              <a:lnSpc>
                <a:spcPct val="100000"/>
              </a:lnSpc>
              <a:buFont typeface="Arial" charset="0"/>
              <a:buChar char="•"/>
            </a:pPr>
            <a:r>
              <a:rPr lang="en-US" dirty="0" smtClean="0"/>
              <a:t>Basic Monitoring</a:t>
            </a:r>
          </a:p>
          <a:p>
            <a:pPr fontAlgn="base">
              <a:lnSpc>
                <a:spcPct val="100000"/>
              </a:lnSpc>
              <a:buFont typeface="Arial" charset="0"/>
              <a:buChar char="•"/>
            </a:pPr>
            <a:r>
              <a:rPr lang="en-US" dirty="0" smtClean="0"/>
              <a:t>Evolutionary Architecture</a:t>
            </a:r>
          </a:p>
          <a:p>
            <a:pPr fontAlgn="base">
              <a:lnSpc>
                <a:spcPct val="100000"/>
              </a:lnSpc>
              <a:buFont typeface="Arial" charset="0"/>
              <a:buChar char="•"/>
            </a:pPr>
            <a:r>
              <a:rPr lang="en-US" dirty="0" err="1" smtClean="0"/>
              <a:t>Devops</a:t>
            </a:r>
            <a:r>
              <a:rPr lang="en-US" dirty="0" smtClean="0"/>
              <a:t> Culture</a:t>
            </a:r>
          </a:p>
          <a:p>
            <a:pPr>
              <a:lnSpc>
                <a:spcPct val="100000"/>
              </a:lnSpc>
            </a:pPr>
            <a:endParaRPr lang="en-US" dirty="0"/>
          </a:p>
        </p:txBody>
      </p:sp>
    </p:spTree>
    <p:extLst>
      <p:ext uri="{BB962C8B-B14F-4D97-AF65-F5344CB8AC3E}">
        <p14:creationId xmlns:p14="http://schemas.microsoft.com/office/powerpoint/2010/main" val="30249457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Microservice Prerequisites</a:t>
            </a:r>
          </a:p>
        </p:txBody>
      </p:sp>
      <p:pic>
        <p:nvPicPr>
          <p:cNvPr id="13314" name="Picture 2" descr="http://martinfowler.com/bliki/images/microservicePrerequisites/sketch.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41248" y="2439855"/>
            <a:ext cx="5692332" cy="34600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896606" y="6362549"/>
            <a:ext cx="3414717" cy="246221"/>
          </a:xfrm>
          <a:prstGeom prst="rect">
            <a:avLst/>
          </a:prstGeom>
          <a:noFill/>
        </p:spPr>
        <p:txBody>
          <a:bodyPr wrap="none" rtlCol="0">
            <a:spAutoFit/>
          </a:bodyPr>
          <a:lstStyle/>
          <a:p>
            <a:r>
              <a:rPr lang="en-US" sz="1000" dirty="0"/>
              <a:t>http://martinfowler.com/bliki/MicroservicePrerequisites.html</a:t>
            </a:r>
          </a:p>
        </p:txBody>
      </p:sp>
      <p:sp>
        <p:nvSpPr>
          <p:cNvPr id="6" name="Rectangle 5"/>
          <p:cNvSpPr/>
          <p:nvPr/>
        </p:nvSpPr>
        <p:spPr>
          <a:xfrm>
            <a:off x="880390" y="1010003"/>
            <a:ext cx="10430933" cy="707886"/>
          </a:xfrm>
          <a:prstGeom prst="rect">
            <a:avLst/>
          </a:prstGeom>
        </p:spPr>
        <p:txBody>
          <a:bodyPr wrap="square">
            <a:spAutoFit/>
          </a:bodyPr>
          <a:lstStyle/>
          <a:p>
            <a:pPr fontAlgn="base"/>
            <a:r>
              <a:rPr lang="en-US" sz="2000" b="0" i="0" dirty="0">
                <a:effectLst/>
                <a:latin typeface="+mj-lt"/>
              </a:rPr>
              <a:t>Before you go into production with a microservices system, you need to ensure that you have </a:t>
            </a:r>
            <a:r>
              <a:rPr lang="en-US" sz="2000" b="0" i="0" u="none" strike="noStrike" dirty="0">
                <a:effectLst/>
                <a:latin typeface="+mj-lt"/>
              </a:rPr>
              <a:t>key prerequisites in place</a:t>
            </a:r>
          </a:p>
        </p:txBody>
      </p:sp>
      <p:sp>
        <p:nvSpPr>
          <p:cNvPr id="7" name="Content Placeholder 2"/>
          <p:cNvSpPr>
            <a:spLocks noGrp="1"/>
          </p:cNvSpPr>
          <p:nvPr>
            <p:ph idx="1"/>
          </p:nvPr>
        </p:nvSpPr>
        <p:spPr>
          <a:xfrm>
            <a:off x="6801909" y="1717889"/>
            <a:ext cx="4802658" cy="3457904"/>
          </a:xfrm>
        </p:spPr>
        <p:txBody>
          <a:bodyPr>
            <a:noAutofit/>
          </a:bodyPr>
          <a:lstStyle/>
          <a:p>
            <a:pPr fontAlgn="base">
              <a:lnSpc>
                <a:spcPct val="100000"/>
              </a:lnSpc>
              <a:buFont typeface="Arial" charset="0"/>
              <a:buChar char="•"/>
            </a:pPr>
            <a:r>
              <a:rPr lang="en-US" b="1" dirty="0"/>
              <a:t>Testing</a:t>
            </a:r>
          </a:p>
          <a:p>
            <a:pPr fontAlgn="base">
              <a:lnSpc>
                <a:spcPct val="100000"/>
              </a:lnSpc>
              <a:buFont typeface="Arial" charset="0"/>
              <a:buChar char="•"/>
            </a:pPr>
            <a:r>
              <a:rPr lang="en-US" dirty="0" smtClean="0">
                <a:solidFill>
                  <a:schemeClr val="bg1">
                    <a:lumMod val="50000"/>
                  </a:schemeClr>
                </a:solidFill>
              </a:rPr>
              <a:t>Automation</a:t>
            </a:r>
          </a:p>
          <a:p>
            <a:pPr fontAlgn="base">
              <a:lnSpc>
                <a:spcPct val="100000"/>
              </a:lnSpc>
              <a:buFont typeface="Arial" charset="0"/>
              <a:buChar char="•"/>
            </a:pPr>
            <a:r>
              <a:rPr lang="en-US" dirty="0" smtClean="0">
                <a:solidFill>
                  <a:schemeClr val="bg1">
                    <a:lumMod val="50000"/>
                  </a:schemeClr>
                </a:solidFill>
              </a:rPr>
              <a:t>Continuous Delivery</a:t>
            </a:r>
          </a:p>
          <a:p>
            <a:pPr fontAlgn="base">
              <a:lnSpc>
                <a:spcPct val="100000"/>
              </a:lnSpc>
              <a:buFont typeface="Arial" charset="0"/>
              <a:buChar char="•"/>
            </a:pPr>
            <a:r>
              <a:rPr lang="en-US" dirty="0" smtClean="0">
                <a:solidFill>
                  <a:schemeClr val="bg1">
                    <a:lumMod val="50000"/>
                  </a:schemeClr>
                </a:solidFill>
              </a:rPr>
              <a:t>Rapid Application Deployment</a:t>
            </a:r>
          </a:p>
          <a:p>
            <a:pPr fontAlgn="base">
              <a:lnSpc>
                <a:spcPct val="100000"/>
              </a:lnSpc>
              <a:buFont typeface="Arial" charset="0"/>
              <a:buChar char="•"/>
            </a:pPr>
            <a:r>
              <a:rPr lang="en-US" dirty="0" smtClean="0">
                <a:solidFill>
                  <a:schemeClr val="bg1">
                    <a:lumMod val="50000"/>
                  </a:schemeClr>
                </a:solidFill>
              </a:rPr>
              <a:t>Rapid Provisioning</a:t>
            </a:r>
          </a:p>
          <a:p>
            <a:pPr fontAlgn="base">
              <a:lnSpc>
                <a:spcPct val="100000"/>
              </a:lnSpc>
              <a:buFont typeface="Arial" charset="0"/>
              <a:buChar char="•"/>
            </a:pPr>
            <a:r>
              <a:rPr lang="en-US" dirty="0" smtClean="0">
                <a:solidFill>
                  <a:schemeClr val="bg1">
                    <a:lumMod val="50000"/>
                  </a:schemeClr>
                </a:solidFill>
              </a:rPr>
              <a:t>Basic Monitoring</a:t>
            </a:r>
          </a:p>
          <a:p>
            <a:pPr fontAlgn="base">
              <a:lnSpc>
                <a:spcPct val="100000"/>
              </a:lnSpc>
              <a:buFont typeface="Arial" charset="0"/>
              <a:buChar char="•"/>
            </a:pPr>
            <a:r>
              <a:rPr lang="en-US" dirty="0" smtClean="0">
                <a:solidFill>
                  <a:schemeClr val="bg1">
                    <a:lumMod val="50000"/>
                  </a:schemeClr>
                </a:solidFill>
              </a:rPr>
              <a:t>Evolutionary Architecture</a:t>
            </a:r>
          </a:p>
          <a:p>
            <a:pPr fontAlgn="base">
              <a:lnSpc>
                <a:spcPct val="100000"/>
              </a:lnSpc>
              <a:buFont typeface="Arial" charset="0"/>
              <a:buChar char="•"/>
            </a:pPr>
            <a:r>
              <a:rPr lang="en-US" dirty="0" err="1" smtClean="0">
                <a:solidFill>
                  <a:schemeClr val="bg1">
                    <a:lumMod val="50000"/>
                  </a:schemeClr>
                </a:solidFill>
              </a:rPr>
              <a:t>Devops</a:t>
            </a:r>
            <a:r>
              <a:rPr lang="en-US" dirty="0" smtClean="0">
                <a:solidFill>
                  <a:schemeClr val="bg1">
                    <a:lumMod val="50000"/>
                  </a:schemeClr>
                </a:solidFill>
              </a:rPr>
              <a:t> Culture</a:t>
            </a:r>
          </a:p>
          <a:p>
            <a:pPr>
              <a:lnSpc>
                <a:spcPct val="100000"/>
              </a:lnSpc>
            </a:pPr>
            <a:endParaRPr lang="en-US" dirty="0"/>
          </a:p>
        </p:txBody>
      </p:sp>
    </p:spTree>
    <p:extLst>
      <p:ext uri="{BB962C8B-B14F-4D97-AF65-F5344CB8AC3E}">
        <p14:creationId xmlns:p14="http://schemas.microsoft.com/office/powerpoint/2010/main" val="21392261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CD914E1-A9BA-4143-AC45-185F260971B9}"/>
              </a:ext>
            </a:extLst>
          </p:cNvPr>
          <p:cNvSpPr>
            <a:spLocks noGrp="1"/>
          </p:cNvSpPr>
          <p:nvPr>
            <p:ph type="title"/>
          </p:nvPr>
        </p:nvSpPr>
        <p:spPr>
          <a:xfrm>
            <a:off x="841248" y="27431"/>
            <a:ext cx="10314432" cy="667513"/>
          </a:xfrm>
        </p:spPr>
        <p:txBody>
          <a:bodyPr/>
          <a:lstStyle/>
          <a:p>
            <a:r>
              <a:rPr lang="en-US" dirty="0"/>
              <a:t>Test Pyramid </a:t>
            </a:r>
          </a:p>
        </p:txBody>
      </p:sp>
      <p:sp>
        <p:nvSpPr>
          <p:cNvPr id="3" name="Isosceles Triangle 2">
            <a:extLst>
              <a:ext uri="{FF2B5EF4-FFF2-40B4-BE49-F238E27FC236}">
                <a16:creationId xmlns="" xmlns:a16="http://schemas.microsoft.com/office/drawing/2014/main" id="{FAB45224-1299-4156-A86B-6153B5C0B968}"/>
              </a:ext>
            </a:extLst>
          </p:cNvPr>
          <p:cNvSpPr/>
          <p:nvPr/>
        </p:nvSpPr>
        <p:spPr>
          <a:xfrm>
            <a:off x="4134235" y="1345235"/>
            <a:ext cx="5652655" cy="4845133"/>
          </a:xfrm>
          <a:prstGeom prst="triangle">
            <a:avLst/>
          </a:prstGeom>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2210037" y="4608923"/>
            <a:ext cx="4714900" cy="1438941"/>
            <a:chOff x="2210037" y="4608923"/>
            <a:chExt cx="4714900" cy="1438941"/>
          </a:xfrm>
        </p:grpSpPr>
        <p:sp>
          <p:nvSpPr>
            <p:cNvPr id="7" name="Rectangle: Rounded Corners 6">
              <a:extLst>
                <a:ext uri="{FF2B5EF4-FFF2-40B4-BE49-F238E27FC236}">
                  <a16:creationId xmlns="" xmlns:a16="http://schemas.microsoft.com/office/drawing/2014/main" id="{674173EA-D4C6-4193-8B15-FC0C8F06CD12}"/>
                </a:ext>
              </a:extLst>
            </p:cNvPr>
            <p:cNvSpPr/>
            <p:nvPr/>
          </p:nvSpPr>
          <p:spPr>
            <a:xfrm>
              <a:off x="2210037" y="4608923"/>
              <a:ext cx="4714900" cy="1438941"/>
            </a:xfrm>
            <a:prstGeom prst="roundRect">
              <a:avLst/>
            </a:prstGeom>
            <a:solidFill>
              <a:schemeClr val="accent4">
                <a:lumMod val="20000"/>
                <a:lumOff val="80000"/>
                <a:alpha val="70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82D3D05A-CDFC-4210-9B7D-CFB559A8EAF9}"/>
                </a:ext>
              </a:extLst>
            </p:cNvPr>
            <p:cNvSpPr txBox="1"/>
            <p:nvPr/>
          </p:nvSpPr>
          <p:spPr>
            <a:xfrm>
              <a:off x="2351239" y="5066783"/>
              <a:ext cx="1640385" cy="523220"/>
            </a:xfrm>
            <a:prstGeom prst="rect">
              <a:avLst/>
            </a:prstGeom>
            <a:noFill/>
          </p:spPr>
          <p:txBody>
            <a:bodyPr wrap="none" rtlCol="0">
              <a:spAutoFit/>
            </a:bodyPr>
            <a:lstStyle/>
            <a:p>
              <a:r>
                <a:rPr lang="en-US" sz="2800" b="1" dirty="0">
                  <a:solidFill>
                    <a:schemeClr val="bg1">
                      <a:lumMod val="50000"/>
                    </a:schemeClr>
                  </a:solidFill>
                </a:rPr>
                <a:t>Unit Tests</a:t>
              </a:r>
            </a:p>
          </p:txBody>
        </p:sp>
      </p:grpSp>
      <p:grpSp>
        <p:nvGrpSpPr>
          <p:cNvPr id="15" name="Group 14"/>
          <p:cNvGrpSpPr/>
          <p:nvPr/>
        </p:nvGrpSpPr>
        <p:grpSpPr>
          <a:xfrm>
            <a:off x="2210037" y="3308461"/>
            <a:ext cx="4714900" cy="1157958"/>
            <a:chOff x="2210037" y="3308461"/>
            <a:chExt cx="4714900" cy="1157958"/>
          </a:xfrm>
        </p:grpSpPr>
        <p:sp>
          <p:nvSpPr>
            <p:cNvPr id="6" name="Rectangle: Rounded Corners 5">
              <a:extLst>
                <a:ext uri="{FF2B5EF4-FFF2-40B4-BE49-F238E27FC236}">
                  <a16:creationId xmlns="" xmlns:a16="http://schemas.microsoft.com/office/drawing/2014/main" id="{F020C09E-3B55-4A61-842A-73D57D1F06CB}"/>
                </a:ext>
              </a:extLst>
            </p:cNvPr>
            <p:cNvSpPr/>
            <p:nvPr/>
          </p:nvSpPr>
          <p:spPr>
            <a:xfrm>
              <a:off x="2210037" y="3308461"/>
              <a:ext cx="4714900" cy="1157958"/>
            </a:xfrm>
            <a:prstGeom prst="roundRect">
              <a:avLst/>
            </a:prstGeom>
            <a:solidFill>
              <a:schemeClr val="accent5">
                <a:lumMod val="20000"/>
                <a:lumOff val="80000"/>
                <a:alpha val="70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 xmlns:a16="http://schemas.microsoft.com/office/drawing/2014/main" id="{CD6D1EBA-C93D-4AD3-B457-C189829135F5}"/>
                </a:ext>
              </a:extLst>
            </p:cNvPr>
            <p:cNvSpPr txBox="1"/>
            <p:nvPr/>
          </p:nvSpPr>
          <p:spPr>
            <a:xfrm>
              <a:off x="2351239" y="3439372"/>
              <a:ext cx="4432495" cy="954107"/>
            </a:xfrm>
            <a:prstGeom prst="rect">
              <a:avLst/>
            </a:prstGeom>
            <a:noFill/>
          </p:spPr>
          <p:txBody>
            <a:bodyPr wrap="none" rtlCol="0">
              <a:spAutoFit/>
            </a:bodyPr>
            <a:lstStyle/>
            <a:p>
              <a:r>
                <a:rPr lang="en-US" sz="2800" b="1" dirty="0">
                  <a:solidFill>
                    <a:schemeClr val="bg1">
                      <a:lumMod val="50000"/>
                    </a:schemeClr>
                  </a:solidFill>
                </a:rPr>
                <a:t>Application Integration Tests</a:t>
              </a:r>
            </a:p>
            <a:p>
              <a:r>
                <a:rPr lang="en-US" sz="2800" b="1" dirty="0">
                  <a:solidFill>
                    <a:schemeClr val="bg1">
                      <a:lumMod val="50000"/>
                    </a:schemeClr>
                  </a:solidFill>
                </a:rPr>
                <a:t>Contract Tests</a:t>
              </a:r>
            </a:p>
          </p:txBody>
        </p:sp>
      </p:grpSp>
      <p:grpSp>
        <p:nvGrpSpPr>
          <p:cNvPr id="17" name="Group 16"/>
          <p:cNvGrpSpPr/>
          <p:nvPr/>
        </p:nvGrpSpPr>
        <p:grpSpPr>
          <a:xfrm>
            <a:off x="2210037" y="2313311"/>
            <a:ext cx="4750525" cy="831274"/>
            <a:chOff x="2210037" y="2313311"/>
            <a:chExt cx="4750525" cy="831274"/>
          </a:xfrm>
        </p:grpSpPr>
        <p:sp>
          <p:nvSpPr>
            <p:cNvPr id="5" name="Rectangle: Rounded Corners 4">
              <a:extLst>
                <a:ext uri="{FF2B5EF4-FFF2-40B4-BE49-F238E27FC236}">
                  <a16:creationId xmlns="" xmlns:a16="http://schemas.microsoft.com/office/drawing/2014/main" id="{2287B172-4980-4A22-AFEE-F2D6269F7DDE}"/>
                </a:ext>
              </a:extLst>
            </p:cNvPr>
            <p:cNvSpPr/>
            <p:nvPr/>
          </p:nvSpPr>
          <p:spPr>
            <a:xfrm>
              <a:off x="2210037" y="2313311"/>
              <a:ext cx="4714900" cy="831274"/>
            </a:xfrm>
            <a:prstGeom prst="roundRect">
              <a:avLst/>
            </a:prstGeom>
            <a:solidFill>
              <a:srgbClr val="FFECD9">
                <a:alpha val="69804"/>
              </a:srgb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 xmlns:a16="http://schemas.microsoft.com/office/drawing/2014/main" id="{FEADC52C-EB2B-44F4-A487-A9C5001D89CC}"/>
                </a:ext>
              </a:extLst>
            </p:cNvPr>
            <p:cNvSpPr txBox="1"/>
            <p:nvPr/>
          </p:nvSpPr>
          <p:spPr>
            <a:xfrm>
              <a:off x="2352441" y="2452379"/>
              <a:ext cx="4608121" cy="523220"/>
            </a:xfrm>
            <a:prstGeom prst="rect">
              <a:avLst/>
            </a:prstGeom>
            <a:noFill/>
          </p:spPr>
          <p:txBody>
            <a:bodyPr wrap="square" rtlCol="0">
              <a:spAutoFit/>
            </a:bodyPr>
            <a:lstStyle/>
            <a:p>
              <a:r>
                <a:rPr lang="en-US" sz="2800" b="1" dirty="0">
                  <a:solidFill>
                    <a:schemeClr val="bg1">
                      <a:lumMod val="50000"/>
                    </a:schemeClr>
                  </a:solidFill>
                </a:rPr>
                <a:t>System Integration (API) Tests</a:t>
              </a:r>
            </a:p>
          </p:txBody>
        </p:sp>
      </p:grpSp>
      <p:grpSp>
        <p:nvGrpSpPr>
          <p:cNvPr id="18" name="Group 17"/>
          <p:cNvGrpSpPr/>
          <p:nvPr/>
        </p:nvGrpSpPr>
        <p:grpSpPr>
          <a:xfrm>
            <a:off x="2210037" y="1318160"/>
            <a:ext cx="4714900" cy="831274"/>
            <a:chOff x="2210037" y="1318160"/>
            <a:chExt cx="4714900" cy="831274"/>
          </a:xfrm>
        </p:grpSpPr>
        <p:sp>
          <p:nvSpPr>
            <p:cNvPr id="4" name="Rectangle: Rounded Corners 3">
              <a:extLst>
                <a:ext uri="{FF2B5EF4-FFF2-40B4-BE49-F238E27FC236}">
                  <a16:creationId xmlns="" xmlns:a16="http://schemas.microsoft.com/office/drawing/2014/main" id="{945CD8B6-27C7-4300-8ED9-E09EE7483038}"/>
                </a:ext>
              </a:extLst>
            </p:cNvPr>
            <p:cNvSpPr/>
            <p:nvPr/>
          </p:nvSpPr>
          <p:spPr>
            <a:xfrm>
              <a:off x="2210037" y="1318160"/>
              <a:ext cx="4714900" cy="831274"/>
            </a:xfrm>
            <a:prstGeom prst="roundRect">
              <a:avLst/>
            </a:prstGeom>
            <a:solidFill>
              <a:schemeClr val="accent6">
                <a:lumMod val="20000"/>
                <a:lumOff val="80000"/>
                <a:alpha val="70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1" name="TextBox 10">
              <a:extLst>
                <a:ext uri="{FF2B5EF4-FFF2-40B4-BE49-F238E27FC236}">
                  <a16:creationId xmlns="" xmlns:a16="http://schemas.microsoft.com/office/drawing/2014/main" id="{FF9C2BF2-3FA7-462D-8599-C11764E57A14}"/>
                </a:ext>
              </a:extLst>
            </p:cNvPr>
            <p:cNvSpPr txBox="1"/>
            <p:nvPr/>
          </p:nvSpPr>
          <p:spPr>
            <a:xfrm>
              <a:off x="2351238" y="1531035"/>
              <a:ext cx="2565318" cy="523220"/>
            </a:xfrm>
            <a:prstGeom prst="rect">
              <a:avLst/>
            </a:prstGeom>
            <a:noFill/>
          </p:spPr>
          <p:txBody>
            <a:bodyPr wrap="none" rtlCol="0">
              <a:spAutoFit/>
            </a:bodyPr>
            <a:lstStyle/>
            <a:p>
              <a:r>
                <a:rPr lang="en-US" sz="2800" b="1" dirty="0">
                  <a:solidFill>
                    <a:schemeClr val="bg1">
                      <a:lumMod val="50000"/>
                    </a:schemeClr>
                  </a:solidFill>
                </a:rPr>
                <a:t>Functional Tests</a:t>
              </a:r>
            </a:p>
          </p:txBody>
        </p:sp>
      </p:grpSp>
      <p:cxnSp>
        <p:nvCxnSpPr>
          <p:cNvPr id="13" name="Straight Connector 12">
            <a:extLst>
              <a:ext uri="{FF2B5EF4-FFF2-40B4-BE49-F238E27FC236}">
                <a16:creationId xmlns="" xmlns:a16="http://schemas.microsoft.com/office/drawing/2014/main" id="{00F76635-82E1-4EA4-AFF0-9B510F4814E2}"/>
              </a:ext>
            </a:extLst>
          </p:cNvPr>
          <p:cNvCxnSpPr/>
          <p:nvPr/>
        </p:nvCxnSpPr>
        <p:spPr>
          <a:xfrm>
            <a:off x="6434782" y="2237347"/>
            <a:ext cx="105156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61AAFB3A-5224-470D-95A8-327353F0B3CF}"/>
              </a:ext>
            </a:extLst>
          </p:cNvPr>
          <p:cNvCxnSpPr>
            <a:cxnSpLocks/>
          </p:cNvCxnSpPr>
          <p:nvPr/>
        </p:nvCxnSpPr>
        <p:spPr>
          <a:xfrm>
            <a:off x="5827657" y="3232733"/>
            <a:ext cx="2234540"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52173381-1CF0-4188-8A6E-FA3E1F6B3533}"/>
              </a:ext>
            </a:extLst>
          </p:cNvPr>
          <p:cNvCxnSpPr>
            <a:cxnSpLocks/>
          </p:cNvCxnSpPr>
          <p:nvPr/>
        </p:nvCxnSpPr>
        <p:spPr>
          <a:xfrm>
            <a:off x="5084162" y="4542619"/>
            <a:ext cx="3740035"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26124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B934D8-BD43-4773-81D0-27AA143F86BE}"/>
              </a:ext>
            </a:extLst>
          </p:cNvPr>
          <p:cNvSpPr>
            <a:spLocks noGrp="1"/>
          </p:cNvSpPr>
          <p:nvPr>
            <p:ph type="title"/>
          </p:nvPr>
        </p:nvSpPr>
        <p:spPr/>
        <p:txBody>
          <a:bodyPr/>
          <a:lstStyle/>
          <a:p>
            <a:r>
              <a:rPr lang="en-US" dirty="0"/>
              <a:t>Consumer Driven Contracts</a:t>
            </a:r>
          </a:p>
        </p:txBody>
      </p:sp>
      <p:pic>
        <p:nvPicPr>
          <p:cNvPr id="4" name="Picture 3">
            <a:extLst>
              <a:ext uri="{FF2B5EF4-FFF2-40B4-BE49-F238E27FC236}">
                <a16:creationId xmlns="" xmlns:a16="http://schemas.microsoft.com/office/drawing/2014/main" id="{0D5A5E19-0E6E-4226-9AEE-5CA5F99D78F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15755" y="1337310"/>
            <a:ext cx="7085395" cy="4669351"/>
          </a:xfrm>
          <a:prstGeom prst="rect">
            <a:avLst/>
          </a:prstGeom>
        </p:spPr>
      </p:pic>
      <p:pic>
        <p:nvPicPr>
          <p:cNvPr id="5" name="Picture 4">
            <a:extLst>
              <a:ext uri="{FF2B5EF4-FFF2-40B4-BE49-F238E27FC236}">
                <a16:creationId xmlns="" xmlns:a16="http://schemas.microsoft.com/office/drawing/2014/main" id="{BCA5573E-8BE6-4B2E-ACA6-31E0318B582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66679" y="1337310"/>
            <a:ext cx="7006112" cy="4669351"/>
          </a:xfrm>
          <a:prstGeom prst="rect">
            <a:avLst/>
          </a:prstGeom>
        </p:spPr>
      </p:pic>
    </p:spTree>
    <p:extLst>
      <p:ext uri="{BB962C8B-B14F-4D97-AF65-F5344CB8AC3E}">
        <p14:creationId xmlns:p14="http://schemas.microsoft.com/office/powerpoint/2010/main" val="625499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Microservice Prerequisites</a:t>
            </a:r>
          </a:p>
        </p:txBody>
      </p:sp>
      <p:pic>
        <p:nvPicPr>
          <p:cNvPr id="13314" name="Picture 2" descr="http://martinfowler.com/bliki/images/microservicePrerequisites/sketch.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41248" y="2439855"/>
            <a:ext cx="5692332" cy="34600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896606" y="6362549"/>
            <a:ext cx="3414717" cy="246221"/>
          </a:xfrm>
          <a:prstGeom prst="rect">
            <a:avLst/>
          </a:prstGeom>
          <a:noFill/>
        </p:spPr>
        <p:txBody>
          <a:bodyPr wrap="none" rtlCol="0">
            <a:spAutoFit/>
          </a:bodyPr>
          <a:lstStyle/>
          <a:p>
            <a:r>
              <a:rPr lang="en-US" sz="1000" dirty="0"/>
              <a:t>http://martinfowler.com/bliki/MicroservicePrerequisites.html</a:t>
            </a:r>
          </a:p>
        </p:txBody>
      </p:sp>
      <p:sp>
        <p:nvSpPr>
          <p:cNvPr id="6" name="Rectangle 5"/>
          <p:cNvSpPr/>
          <p:nvPr/>
        </p:nvSpPr>
        <p:spPr>
          <a:xfrm>
            <a:off x="880390" y="1010003"/>
            <a:ext cx="10430933" cy="707886"/>
          </a:xfrm>
          <a:prstGeom prst="rect">
            <a:avLst/>
          </a:prstGeom>
        </p:spPr>
        <p:txBody>
          <a:bodyPr wrap="square">
            <a:spAutoFit/>
          </a:bodyPr>
          <a:lstStyle/>
          <a:p>
            <a:pPr fontAlgn="base"/>
            <a:r>
              <a:rPr lang="en-US" sz="2000" b="0" i="0" dirty="0">
                <a:effectLst/>
                <a:latin typeface="+mj-lt"/>
              </a:rPr>
              <a:t>Before you go into production with a microservices system, you need to ensure that you have </a:t>
            </a:r>
            <a:r>
              <a:rPr lang="en-US" sz="2000" b="0" i="0" u="none" strike="noStrike" dirty="0">
                <a:effectLst/>
                <a:latin typeface="+mj-lt"/>
              </a:rPr>
              <a:t>key prerequisites in place</a:t>
            </a:r>
          </a:p>
        </p:txBody>
      </p:sp>
      <p:sp>
        <p:nvSpPr>
          <p:cNvPr id="7" name="Content Placeholder 2"/>
          <p:cNvSpPr>
            <a:spLocks noGrp="1"/>
          </p:cNvSpPr>
          <p:nvPr>
            <p:ph idx="1"/>
          </p:nvPr>
        </p:nvSpPr>
        <p:spPr>
          <a:xfrm>
            <a:off x="6801909" y="1717889"/>
            <a:ext cx="4802658" cy="3457904"/>
          </a:xfrm>
        </p:spPr>
        <p:txBody>
          <a:bodyPr>
            <a:noAutofit/>
          </a:bodyPr>
          <a:lstStyle/>
          <a:p>
            <a:pPr marL="285750" indent="-285750" fontAlgn="base">
              <a:lnSpc>
                <a:spcPct val="100000"/>
              </a:lnSpc>
              <a:buFont typeface="Wingdings" panose="05000000000000000000" pitchFamily="2" charset="2"/>
              <a:buChar char="ü"/>
            </a:pPr>
            <a:r>
              <a:rPr lang="en-US" b="1" dirty="0"/>
              <a:t>Testing</a:t>
            </a:r>
          </a:p>
          <a:p>
            <a:pPr fontAlgn="base">
              <a:lnSpc>
                <a:spcPct val="100000"/>
              </a:lnSpc>
              <a:buFont typeface="Arial" charset="0"/>
              <a:buChar char="•"/>
            </a:pPr>
            <a:r>
              <a:rPr lang="en-US" b="1" dirty="0" smtClean="0"/>
              <a:t>Automation</a:t>
            </a:r>
          </a:p>
          <a:p>
            <a:pPr fontAlgn="base">
              <a:lnSpc>
                <a:spcPct val="100000"/>
              </a:lnSpc>
              <a:buFont typeface="Arial" charset="0"/>
              <a:buChar char="•"/>
            </a:pPr>
            <a:r>
              <a:rPr lang="en-US" dirty="0" smtClean="0">
                <a:solidFill>
                  <a:schemeClr val="bg1">
                    <a:lumMod val="50000"/>
                  </a:schemeClr>
                </a:solidFill>
              </a:rPr>
              <a:t>Continuous Delivery</a:t>
            </a:r>
          </a:p>
          <a:p>
            <a:pPr fontAlgn="base">
              <a:lnSpc>
                <a:spcPct val="100000"/>
              </a:lnSpc>
              <a:buFont typeface="Arial" charset="0"/>
              <a:buChar char="•"/>
            </a:pPr>
            <a:r>
              <a:rPr lang="en-US" dirty="0" smtClean="0">
                <a:solidFill>
                  <a:schemeClr val="bg1">
                    <a:lumMod val="50000"/>
                  </a:schemeClr>
                </a:solidFill>
              </a:rPr>
              <a:t>Rapid Application Deployment</a:t>
            </a:r>
          </a:p>
          <a:p>
            <a:pPr fontAlgn="base">
              <a:lnSpc>
                <a:spcPct val="100000"/>
              </a:lnSpc>
              <a:buFont typeface="Arial" charset="0"/>
              <a:buChar char="•"/>
            </a:pPr>
            <a:r>
              <a:rPr lang="en-US" dirty="0" smtClean="0">
                <a:solidFill>
                  <a:schemeClr val="bg1">
                    <a:lumMod val="50000"/>
                  </a:schemeClr>
                </a:solidFill>
              </a:rPr>
              <a:t>Rapid Provisioning</a:t>
            </a:r>
          </a:p>
          <a:p>
            <a:pPr fontAlgn="base">
              <a:lnSpc>
                <a:spcPct val="100000"/>
              </a:lnSpc>
              <a:buFont typeface="Arial" charset="0"/>
              <a:buChar char="•"/>
            </a:pPr>
            <a:r>
              <a:rPr lang="en-US" dirty="0" smtClean="0">
                <a:solidFill>
                  <a:schemeClr val="bg1">
                    <a:lumMod val="50000"/>
                  </a:schemeClr>
                </a:solidFill>
              </a:rPr>
              <a:t>Basic Monitoring</a:t>
            </a:r>
          </a:p>
          <a:p>
            <a:pPr fontAlgn="base">
              <a:lnSpc>
                <a:spcPct val="100000"/>
              </a:lnSpc>
              <a:buFont typeface="Arial" charset="0"/>
              <a:buChar char="•"/>
            </a:pPr>
            <a:r>
              <a:rPr lang="en-US" dirty="0" smtClean="0">
                <a:solidFill>
                  <a:schemeClr val="bg1">
                    <a:lumMod val="50000"/>
                  </a:schemeClr>
                </a:solidFill>
              </a:rPr>
              <a:t>Evolutionary Architecture</a:t>
            </a:r>
          </a:p>
          <a:p>
            <a:pPr fontAlgn="base">
              <a:lnSpc>
                <a:spcPct val="100000"/>
              </a:lnSpc>
              <a:buFont typeface="Arial" charset="0"/>
              <a:buChar char="•"/>
            </a:pPr>
            <a:r>
              <a:rPr lang="en-US" dirty="0" err="1" smtClean="0">
                <a:solidFill>
                  <a:schemeClr val="bg1">
                    <a:lumMod val="50000"/>
                  </a:schemeClr>
                </a:solidFill>
              </a:rPr>
              <a:t>Devops</a:t>
            </a:r>
            <a:r>
              <a:rPr lang="en-US" dirty="0" smtClean="0">
                <a:solidFill>
                  <a:schemeClr val="bg1">
                    <a:lumMod val="50000"/>
                  </a:schemeClr>
                </a:solidFill>
              </a:rPr>
              <a:t> Culture</a:t>
            </a:r>
          </a:p>
          <a:p>
            <a:pPr>
              <a:lnSpc>
                <a:spcPct val="100000"/>
              </a:lnSpc>
            </a:pPr>
            <a:endParaRPr lang="en-US" dirty="0"/>
          </a:p>
        </p:txBody>
      </p:sp>
    </p:spTree>
    <p:extLst>
      <p:ext uri="{BB962C8B-B14F-4D97-AF65-F5344CB8AC3E}">
        <p14:creationId xmlns:p14="http://schemas.microsoft.com/office/powerpoint/2010/main" val="16662271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Microservice Prerequisites</a:t>
            </a:r>
          </a:p>
        </p:txBody>
      </p:sp>
      <p:pic>
        <p:nvPicPr>
          <p:cNvPr id="13314" name="Picture 2" descr="http://martinfowler.com/bliki/images/microservicePrerequisites/sketch.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41248" y="2439855"/>
            <a:ext cx="5692332" cy="34600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896606" y="6362549"/>
            <a:ext cx="3414717" cy="246221"/>
          </a:xfrm>
          <a:prstGeom prst="rect">
            <a:avLst/>
          </a:prstGeom>
          <a:noFill/>
        </p:spPr>
        <p:txBody>
          <a:bodyPr wrap="none" rtlCol="0">
            <a:spAutoFit/>
          </a:bodyPr>
          <a:lstStyle/>
          <a:p>
            <a:r>
              <a:rPr lang="en-US" sz="1000" dirty="0"/>
              <a:t>http://martinfowler.com/bliki/MicroservicePrerequisites.html</a:t>
            </a:r>
          </a:p>
        </p:txBody>
      </p:sp>
      <p:sp>
        <p:nvSpPr>
          <p:cNvPr id="6" name="Rectangle 5"/>
          <p:cNvSpPr/>
          <p:nvPr/>
        </p:nvSpPr>
        <p:spPr>
          <a:xfrm>
            <a:off x="880390" y="1010003"/>
            <a:ext cx="10430933" cy="707886"/>
          </a:xfrm>
          <a:prstGeom prst="rect">
            <a:avLst/>
          </a:prstGeom>
        </p:spPr>
        <p:txBody>
          <a:bodyPr wrap="square">
            <a:spAutoFit/>
          </a:bodyPr>
          <a:lstStyle/>
          <a:p>
            <a:pPr fontAlgn="base"/>
            <a:r>
              <a:rPr lang="en-US" sz="2000" b="0" i="0" dirty="0">
                <a:effectLst/>
                <a:latin typeface="+mj-lt"/>
              </a:rPr>
              <a:t>Before you go into production with a microservices system, you need to ensure that you have </a:t>
            </a:r>
            <a:r>
              <a:rPr lang="en-US" sz="2000" b="0" i="0" u="none" strike="noStrike" dirty="0">
                <a:effectLst/>
                <a:latin typeface="+mj-lt"/>
              </a:rPr>
              <a:t>key prerequisites in place</a:t>
            </a:r>
          </a:p>
        </p:txBody>
      </p:sp>
      <p:sp>
        <p:nvSpPr>
          <p:cNvPr id="7" name="Content Placeholder 2"/>
          <p:cNvSpPr>
            <a:spLocks noGrp="1"/>
          </p:cNvSpPr>
          <p:nvPr>
            <p:ph idx="1"/>
          </p:nvPr>
        </p:nvSpPr>
        <p:spPr>
          <a:xfrm>
            <a:off x="6801909" y="1717889"/>
            <a:ext cx="4802658" cy="3457904"/>
          </a:xfrm>
        </p:spPr>
        <p:txBody>
          <a:bodyPr>
            <a:noAutofit/>
          </a:bodyPr>
          <a:lstStyle/>
          <a:p>
            <a:pPr marL="285750" indent="-285750" fontAlgn="base">
              <a:lnSpc>
                <a:spcPct val="100000"/>
              </a:lnSpc>
              <a:buFont typeface="Wingdings" panose="05000000000000000000" pitchFamily="2" charset="2"/>
              <a:buChar char="ü"/>
            </a:pPr>
            <a:r>
              <a:rPr lang="en-US" b="1" dirty="0"/>
              <a:t>Testing</a:t>
            </a:r>
          </a:p>
          <a:p>
            <a:pPr fontAlgn="base">
              <a:lnSpc>
                <a:spcPct val="100000"/>
              </a:lnSpc>
              <a:buFont typeface="Wingdings" charset="2"/>
              <a:buChar char="ü"/>
            </a:pPr>
            <a:r>
              <a:rPr lang="en-US" b="1" dirty="0" smtClean="0"/>
              <a:t>Automation</a:t>
            </a:r>
          </a:p>
          <a:p>
            <a:pPr fontAlgn="base">
              <a:lnSpc>
                <a:spcPct val="100000"/>
              </a:lnSpc>
              <a:buFont typeface="Arial" charset="0"/>
              <a:buChar char="•"/>
            </a:pPr>
            <a:r>
              <a:rPr lang="en-US" b="1" dirty="0" smtClean="0"/>
              <a:t>Continuous Delivery</a:t>
            </a:r>
          </a:p>
          <a:p>
            <a:pPr fontAlgn="base">
              <a:lnSpc>
                <a:spcPct val="100000"/>
              </a:lnSpc>
              <a:buFont typeface="Arial" charset="0"/>
              <a:buChar char="•"/>
            </a:pPr>
            <a:r>
              <a:rPr lang="en-US" dirty="0" smtClean="0">
                <a:solidFill>
                  <a:schemeClr val="bg1">
                    <a:lumMod val="50000"/>
                  </a:schemeClr>
                </a:solidFill>
              </a:rPr>
              <a:t>Rapid Application Deployment</a:t>
            </a:r>
          </a:p>
          <a:p>
            <a:pPr fontAlgn="base">
              <a:lnSpc>
                <a:spcPct val="100000"/>
              </a:lnSpc>
              <a:buFont typeface="Arial" charset="0"/>
              <a:buChar char="•"/>
            </a:pPr>
            <a:r>
              <a:rPr lang="en-US" dirty="0" smtClean="0">
                <a:solidFill>
                  <a:schemeClr val="bg1">
                    <a:lumMod val="50000"/>
                  </a:schemeClr>
                </a:solidFill>
              </a:rPr>
              <a:t>Rapid Provisioning</a:t>
            </a:r>
          </a:p>
          <a:p>
            <a:pPr fontAlgn="base">
              <a:lnSpc>
                <a:spcPct val="100000"/>
              </a:lnSpc>
              <a:buFont typeface="Arial" charset="0"/>
              <a:buChar char="•"/>
            </a:pPr>
            <a:r>
              <a:rPr lang="en-US" dirty="0" smtClean="0">
                <a:solidFill>
                  <a:schemeClr val="bg1">
                    <a:lumMod val="50000"/>
                  </a:schemeClr>
                </a:solidFill>
              </a:rPr>
              <a:t>Basic Monitoring</a:t>
            </a:r>
          </a:p>
          <a:p>
            <a:pPr fontAlgn="base">
              <a:lnSpc>
                <a:spcPct val="100000"/>
              </a:lnSpc>
              <a:buFont typeface="Arial" charset="0"/>
              <a:buChar char="•"/>
            </a:pPr>
            <a:r>
              <a:rPr lang="en-US" dirty="0" smtClean="0">
                <a:solidFill>
                  <a:schemeClr val="bg1">
                    <a:lumMod val="50000"/>
                  </a:schemeClr>
                </a:solidFill>
              </a:rPr>
              <a:t>Evolutionary Architecture</a:t>
            </a:r>
          </a:p>
          <a:p>
            <a:pPr fontAlgn="base">
              <a:lnSpc>
                <a:spcPct val="100000"/>
              </a:lnSpc>
              <a:buFont typeface="Arial" charset="0"/>
              <a:buChar char="•"/>
            </a:pPr>
            <a:r>
              <a:rPr lang="en-US" dirty="0" err="1" smtClean="0">
                <a:solidFill>
                  <a:schemeClr val="bg1">
                    <a:lumMod val="50000"/>
                  </a:schemeClr>
                </a:solidFill>
              </a:rPr>
              <a:t>Devops</a:t>
            </a:r>
            <a:r>
              <a:rPr lang="en-US" dirty="0" smtClean="0">
                <a:solidFill>
                  <a:schemeClr val="bg1">
                    <a:lumMod val="50000"/>
                  </a:schemeClr>
                </a:solidFill>
              </a:rPr>
              <a:t> Culture</a:t>
            </a:r>
          </a:p>
          <a:p>
            <a:pPr>
              <a:lnSpc>
                <a:spcPct val="100000"/>
              </a:lnSpc>
            </a:pPr>
            <a:endParaRPr lang="en-US" dirty="0"/>
          </a:p>
        </p:txBody>
      </p:sp>
    </p:spTree>
    <p:extLst>
      <p:ext uri="{BB962C8B-B14F-4D97-AF65-F5344CB8AC3E}">
        <p14:creationId xmlns:p14="http://schemas.microsoft.com/office/powerpoint/2010/main" val="19297876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074070-AF94-46CD-9017-F1EB608B7DCC}"/>
              </a:ext>
            </a:extLst>
          </p:cNvPr>
          <p:cNvSpPr>
            <a:spLocks noGrp="1"/>
          </p:cNvSpPr>
          <p:nvPr>
            <p:ph type="title"/>
          </p:nvPr>
        </p:nvSpPr>
        <p:spPr/>
        <p:txBody>
          <a:bodyPr/>
          <a:lstStyle/>
          <a:p>
            <a:r>
              <a:rPr lang="en-US" dirty="0"/>
              <a:t>Automation and Continuous Delivery</a:t>
            </a:r>
          </a:p>
        </p:txBody>
      </p:sp>
      <p:sp>
        <p:nvSpPr>
          <p:cNvPr id="3" name="Content Placeholder 2">
            <a:extLst>
              <a:ext uri="{FF2B5EF4-FFF2-40B4-BE49-F238E27FC236}">
                <a16:creationId xmlns="" xmlns:a16="http://schemas.microsoft.com/office/drawing/2014/main" id="{D43EF5CD-BC68-4A63-AD2E-B6D9D0EA3642}"/>
              </a:ext>
            </a:extLst>
          </p:cNvPr>
          <p:cNvSpPr>
            <a:spLocks noGrp="1"/>
          </p:cNvSpPr>
          <p:nvPr>
            <p:ph idx="1"/>
          </p:nvPr>
        </p:nvSpPr>
        <p:spPr>
          <a:xfrm>
            <a:off x="841248" y="1386347"/>
            <a:ext cx="10314432" cy="5188189"/>
          </a:xfrm>
        </p:spPr>
        <p:txBody>
          <a:bodyPr/>
          <a:lstStyle/>
          <a:p>
            <a:r>
              <a:rPr lang="en-US" dirty="0"/>
              <a:t>Continuous delivery as first class citizen</a:t>
            </a:r>
          </a:p>
          <a:p>
            <a:r>
              <a:rPr lang="en-US" dirty="0" smtClean="0"/>
              <a:t>Goal </a:t>
            </a:r>
            <a:r>
              <a:rPr lang="en-US" dirty="0"/>
              <a:t>is to make deployment a predictable process that can be performed on demand.</a:t>
            </a:r>
          </a:p>
          <a:p>
            <a:r>
              <a:rPr lang="en-US" dirty="0"/>
              <a:t>Infrastructure as code</a:t>
            </a:r>
          </a:p>
          <a:p>
            <a:r>
              <a:rPr lang="en-US" dirty="0"/>
              <a:t>Automate </a:t>
            </a:r>
            <a:r>
              <a:rPr lang="en-US" dirty="0" smtClean="0"/>
              <a:t>everything</a:t>
            </a:r>
          </a:p>
          <a:p>
            <a:r>
              <a:rPr lang="en-US" dirty="0"/>
              <a:t>Immutable </a:t>
            </a:r>
            <a:r>
              <a:rPr lang="en-US" dirty="0" smtClean="0"/>
              <a:t>Deployments</a:t>
            </a:r>
            <a:endParaRPr lang="en-US" dirty="0"/>
          </a:p>
          <a:p>
            <a:r>
              <a:rPr lang="en-US" dirty="0"/>
              <a:t>Avoid snowflake servers</a:t>
            </a:r>
          </a:p>
        </p:txBody>
      </p:sp>
    </p:spTree>
    <p:extLst>
      <p:ext uri="{BB962C8B-B14F-4D97-AF65-F5344CB8AC3E}">
        <p14:creationId xmlns:p14="http://schemas.microsoft.com/office/powerpoint/2010/main" val="12764632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45F055-67C9-41E3-969F-2222918DFEA0}"/>
              </a:ext>
            </a:extLst>
          </p:cNvPr>
          <p:cNvSpPr>
            <a:spLocks noGrp="1"/>
          </p:cNvSpPr>
          <p:nvPr>
            <p:ph type="title"/>
          </p:nvPr>
        </p:nvSpPr>
        <p:spPr/>
        <p:txBody>
          <a:bodyPr>
            <a:normAutofit fontScale="90000"/>
          </a:bodyPr>
          <a:lstStyle/>
          <a:p>
            <a:r>
              <a:rPr lang="en-US" dirty="0"/>
              <a:t>Immutable Deployments: Snowflake vs Phoenix Servers</a:t>
            </a:r>
          </a:p>
        </p:txBody>
      </p:sp>
      <p:pic>
        <p:nvPicPr>
          <p:cNvPr id="13314" name="Picture 2" descr="Image result for snowflake server">
            <a:extLst>
              <a:ext uri="{FF2B5EF4-FFF2-40B4-BE49-F238E27FC236}">
                <a16:creationId xmlns="" xmlns:a16="http://schemas.microsoft.com/office/drawing/2014/main" id="{8A64B055-A955-41AA-8DDD-6125F203726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346451" y="852106"/>
            <a:ext cx="7552690" cy="5486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 xmlns:a16="http://schemas.microsoft.com/office/drawing/2014/main" id="{D003D89A-C3CA-4ABF-A6BC-6F4399967493}"/>
              </a:ext>
            </a:extLst>
          </p:cNvPr>
          <p:cNvSpPr txBox="1"/>
          <p:nvPr/>
        </p:nvSpPr>
        <p:spPr>
          <a:xfrm>
            <a:off x="517939" y="3518108"/>
            <a:ext cx="3587173" cy="1323439"/>
          </a:xfrm>
          <a:prstGeom prst="rect">
            <a:avLst/>
          </a:prstGeom>
          <a:noFill/>
        </p:spPr>
        <p:txBody>
          <a:bodyPr wrap="square" rtlCol="0">
            <a:spAutoFit/>
          </a:bodyPr>
          <a:lstStyle/>
          <a:p>
            <a:r>
              <a:rPr lang="en-US" sz="2000" dirty="0">
                <a:latin typeface="+mj-lt"/>
              </a:rPr>
              <a:t>Applying changes to Server Instance manually leads to unique and distinct server configuration footprint</a:t>
            </a:r>
          </a:p>
        </p:txBody>
      </p:sp>
      <p:pic>
        <p:nvPicPr>
          <p:cNvPr id="13316" name="Picture 4" descr="Image result for snowflake">
            <a:extLst>
              <a:ext uri="{FF2B5EF4-FFF2-40B4-BE49-F238E27FC236}">
                <a16:creationId xmlns="" xmlns:a16="http://schemas.microsoft.com/office/drawing/2014/main" id="{073E1F51-5B52-4DF6-A81E-6E90A9C0219C}"/>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09555" y="2021149"/>
            <a:ext cx="1116140" cy="11161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Image result for snowflake">
            <a:extLst>
              <a:ext uri="{FF2B5EF4-FFF2-40B4-BE49-F238E27FC236}">
                <a16:creationId xmlns="" xmlns:a16="http://schemas.microsoft.com/office/drawing/2014/main" id="{8607C7CD-5EDB-4C33-AA3F-6B7BE68C678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203225" y="1564287"/>
            <a:ext cx="685126" cy="68512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mage result for snowflake">
            <a:extLst>
              <a:ext uri="{FF2B5EF4-FFF2-40B4-BE49-F238E27FC236}">
                <a16:creationId xmlns="" xmlns:a16="http://schemas.microsoft.com/office/drawing/2014/main" id="{F1B7B069-1930-482A-A308-7B905192807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76039" y="1564287"/>
            <a:ext cx="685126" cy="6851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 xmlns:a16="http://schemas.microsoft.com/office/drawing/2014/main" id="{E273DCBE-390A-4FF0-BCBC-BF637A765F9B}"/>
              </a:ext>
            </a:extLst>
          </p:cNvPr>
          <p:cNvSpPr/>
          <p:nvPr/>
        </p:nvSpPr>
        <p:spPr>
          <a:xfrm>
            <a:off x="8898829" y="6348528"/>
            <a:ext cx="3005159" cy="246221"/>
          </a:xfrm>
          <a:prstGeom prst="rect">
            <a:avLst/>
          </a:prstGeom>
        </p:spPr>
        <p:txBody>
          <a:bodyPr wrap="square">
            <a:spAutoFit/>
          </a:bodyPr>
          <a:lstStyle/>
          <a:p>
            <a:r>
              <a:rPr lang="en-US" sz="1000" dirty="0"/>
              <a:t>https://martinfowler.com/bliki/SnowflakeServer.html</a:t>
            </a:r>
          </a:p>
        </p:txBody>
      </p:sp>
      <p:sp>
        <p:nvSpPr>
          <p:cNvPr id="4" name="Rectangle 3"/>
          <p:cNvSpPr/>
          <p:nvPr/>
        </p:nvSpPr>
        <p:spPr>
          <a:xfrm>
            <a:off x="3478924" y="3352800"/>
            <a:ext cx="7777655" cy="29857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8178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Microservice Prerequisites</a:t>
            </a:r>
          </a:p>
        </p:txBody>
      </p:sp>
      <p:pic>
        <p:nvPicPr>
          <p:cNvPr id="13314" name="Picture 2" descr="http://martinfowler.com/bliki/images/microservicePrerequisites/sketch.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41248" y="2439855"/>
            <a:ext cx="5692332" cy="34600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896606" y="6362549"/>
            <a:ext cx="3414717" cy="246221"/>
          </a:xfrm>
          <a:prstGeom prst="rect">
            <a:avLst/>
          </a:prstGeom>
          <a:noFill/>
        </p:spPr>
        <p:txBody>
          <a:bodyPr wrap="none" rtlCol="0">
            <a:spAutoFit/>
          </a:bodyPr>
          <a:lstStyle/>
          <a:p>
            <a:r>
              <a:rPr lang="en-US" sz="1000" dirty="0"/>
              <a:t>http://martinfowler.com/bliki/MicroservicePrerequisites.html</a:t>
            </a:r>
          </a:p>
        </p:txBody>
      </p:sp>
      <p:sp>
        <p:nvSpPr>
          <p:cNvPr id="6" name="Rectangle 5"/>
          <p:cNvSpPr/>
          <p:nvPr/>
        </p:nvSpPr>
        <p:spPr>
          <a:xfrm>
            <a:off x="880390" y="1010003"/>
            <a:ext cx="10430933" cy="707886"/>
          </a:xfrm>
          <a:prstGeom prst="rect">
            <a:avLst/>
          </a:prstGeom>
        </p:spPr>
        <p:txBody>
          <a:bodyPr wrap="square">
            <a:spAutoFit/>
          </a:bodyPr>
          <a:lstStyle/>
          <a:p>
            <a:pPr fontAlgn="base"/>
            <a:r>
              <a:rPr lang="en-US" sz="2000" b="0" i="0" dirty="0">
                <a:effectLst/>
                <a:latin typeface="+mj-lt"/>
              </a:rPr>
              <a:t>Before you go into production with a microservices system, you need to ensure that you have </a:t>
            </a:r>
            <a:r>
              <a:rPr lang="en-US" sz="2000" b="0" i="0" u="none" strike="noStrike" dirty="0">
                <a:effectLst/>
                <a:latin typeface="+mj-lt"/>
              </a:rPr>
              <a:t>key prerequisites in place</a:t>
            </a:r>
          </a:p>
        </p:txBody>
      </p:sp>
      <p:sp>
        <p:nvSpPr>
          <p:cNvPr id="7" name="Content Placeholder 2"/>
          <p:cNvSpPr>
            <a:spLocks noGrp="1"/>
          </p:cNvSpPr>
          <p:nvPr>
            <p:ph idx="1"/>
          </p:nvPr>
        </p:nvSpPr>
        <p:spPr>
          <a:xfrm>
            <a:off x="6801909" y="1717889"/>
            <a:ext cx="4802658" cy="3457904"/>
          </a:xfrm>
        </p:spPr>
        <p:txBody>
          <a:bodyPr>
            <a:noAutofit/>
          </a:bodyPr>
          <a:lstStyle/>
          <a:p>
            <a:pPr marL="285750" indent="-285750" fontAlgn="base">
              <a:lnSpc>
                <a:spcPct val="100000"/>
              </a:lnSpc>
              <a:buFont typeface="Wingdings" panose="05000000000000000000" pitchFamily="2" charset="2"/>
              <a:buChar char="ü"/>
            </a:pPr>
            <a:r>
              <a:rPr lang="en-US" b="1" dirty="0"/>
              <a:t>Testing</a:t>
            </a:r>
          </a:p>
          <a:p>
            <a:pPr fontAlgn="base">
              <a:lnSpc>
                <a:spcPct val="100000"/>
              </a:lnSpc>
              <a:buFont typeface="Wingdings" charset="2"/>
              <a:buChar char="ü"/>
            </a:pPr>
            <a:r>
              <a:rPr lang="en-US" b="1" dirty="0" smtClean="0"/>
              <a:t>Automation</a:t>
            </a:r>
          </a:p>
          <a:p>
            <a:pPr fontAlgn="base">
              <a:lnSpc>
                <a:spcPct val="100000"/>
              </a:lnSpc>
              <a:buFont typeface="Wingdings" charset="2"/>
              <a:buChar char="ü"/>
            </a:pPr>
            <a:r>
              <a:rPr lang="en-US" b="1" dirty="0" smtClean="0"/>
              <a:t>Continuous Delivery</a:t>
            </a:r>
          </a:p>
          <a:p>
            <a:pPr fontAlgn="base">
              <a:lnSpc>
                <a:spcPct val="100000"/>
              </a:lnSpc>
              <a:buFont typeface="Arial" charset="0"/>
              <a:buChar char="•"/>
            </a:pPr>
            <a:r>
              <a:rPr lang="en-US" b="1" dirty="0" smtClean="0"/>
              <a:t>Rapid Application Deployment</a:t>
            </a:r>
          </a:p>
          <a:p>
            <a:pPr fontAlgn="base">
              <a:lnSpc>
                <a:spcPct val="100000"/>
              </a:lnSpc>
              <a:buFont typeface="Arial" charset="0"/>
              <a:buChar char="•"/>
            </a:pPr>
            <a:r>
              <a:rPr lang="en-US" dirty="0" smtClean="0">
                <a:solidFill>
                  <a:schemeClr val="bg1">
                    <a:lumMod val="50000"/>
                  </a:schemeClr>
                </a:solidFill>
              </a:rPr>
              <a:t>Rapid Provisioning</a:t>
            </a:r>
          </a:p>
          <a:p>
            <a:pPr fontAlgn="base">
              <a:lnSpc>
                <a:spcPct val="100000"/>
              </a:lnSpc>
              <a:buFont typeface="Arial" charset="0"/>
              <a:buChar char="•"/>
            </a:pPr>
            <a:r>
              <a:rPr lang="en-US" dirty="0" smtClean="0">
                <a:solidFill>
                  <a:schemeClr val="bg1">
                    <a:lumMod val="50000"/>
                  </a:schemeClr>
                </a:solidFill>
              </a:rPr>
              <a:t>Basic Monitoring</a:t>
            </a:r>
          </a:p>
          <a:p>
            <a:pPr fontAlgn="base">
              <a:lnSpc>
                <a:spcPct val="100000"/>
              </a:lnSpc>
              <a:buFont typeface="Arial" charset="0"/>
              <a:buChar char="•"/>
            </a:pPr>
            <a:r>
              <a:rPr lang="en-US" dirty="0" smtClean="0">
                <a:solidFill>
                  <a:schemeClr val="bg1">
                    <a:lumMod val="50000"/>
                  </a:schemeClr>
                </a:solidFill>
              </a:rPr>
              <a:t>Evolutionary Architecture</a:t>
            </a:r>
          </a:p>
          <a:p>
            <a:pPr fontAlgn="base">
              <a:lnSpc>
                <a:spcPct val="100000"/>
              </a:lnSpc>
              <a:buFont typeface="Arial" charset="0"/>
              <a:buChar char="•"/>
            </a:pPr>
            <a:r>
              <a:rPr lang="en-US" dirty="0" err="1" smtClean="0">
                <a:solidFill>
                  <a:schemeClr val="bg1">
                    <a:lumMod val="50000"/>
                  </a:schemeClr>
                </a:solidFill>
              </a:rPr>
              <a:t>Devops</a:t>
            </a:r>
            <a:r>
              <a:rPr lang="en-US" dirty="0" smtClean="0">
                <a:solidFill>
                  <a:schemeClr val="bg1">
                    <a:lumMod val="50000"/>
                  </a:schemeClr>
                </a:solidFill>
              </a:rPr>
              <a:t> Culture</a:t>
            </a:r>
          </a:p>
          <a:p>
            <a:pPr>
              <a:lnSpc>
                <a:spcPct val="100000"/>
              </a:lnSpc>
            </a:pPr>
            <a:endParaRPr lang="en-US" dirty="0"/>
          </a:p>
        </p:txBody>
      </p:sp>
    </p:spTree>
    <p:extLst>
      <p:ext uri="{BB962C8B-B14F-4D97-AF65-F5344CB8AC3E}">
        <p14:creationId xmlns:p14="http://schemas.microsoft.com/office/powerpoint/2010/main" val="17297704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ylinder 7"/>
          <p:cNvSpPr/>
          <p:nvPr/>
        </p:nvSpPr>
        <p:spPr>
          <a:xfrm>
            <a:off x="8393165" y="2276109"/>
            <a:ext cx="2956686" cy="3975062"/>
          </a:xfrm>
          <a:prstGeom prst="can">
            <a:avLst/>
          </a:prstGeom>
          <a:solidFill>
            <a:schemeClr val="accent1">
              <a:alpha val="37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lowchart: Predefined Process 18"/>
          <p:cNvSpPr/>
          <p:nvPr/>
        </p:nvSpPr>
        <p:spPr>
          <a:xfrm>
            <a:off x="815869" y="2250101"/>
            <a:ext cx="6310367" cy="4001070"/>
          </a:xfrm>
          <a:prstGeom prst="flowChartPredefinedProcess">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Isosceles Triangle 19"/>
          <p:cNvSpPr/>
          <p:nvPr/>
        </p:nvSpPr>
        <p:spPr>
          <a:xfrm>
            <a:off x="1766204" y="793877"/>
            <a:ext cx="322311" cy="315313"/>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Oval 20"/>
          <p:cNvSpPr/>
          <p:nvPr/>
        </p:nvSpPr>
        <p:spPr>
          <a:xfrm>
            <a:off x="1180866" y="1284634"/>
            <a:ext cx="501376" cy="315313"/>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 name="Hexagon 21"/>
          <p:cNvSpPr/>
          <p:nvPr/>
        </p:nvSpPr>
        <p:spPr>
          <a:xfrm>
            <a:off x="2716992" y="1092815"/>
            <a:ext cx="480142" cy="458761"/>
          </a:xfrm>
          <a:prstGeom prst="hex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4205794" y="1284634"/>
            <a:ext cx="376032" cy="315313"/>
          </a:xfrm>
          <a:prstGeom prst="ellipse">
            <a:avLst/>
          </a:prstGeom>
          <a:solidFill>
            <a:srgbClr val="985B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667428" y="777350"/>
            <a:ext cx="304406" cy="315313"/>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79" name="Table 178"/>
          <p:cNvGraphicFramePr>
            <a:graphicFrameLocks noGrp="1"/>
          </p:cNvGraphicFramePr>
          <p:nvPr>
            <p:extLst>
              <p:ext uri="{D42A27DB-BD31-4B8C-83A1-F6EECF244321}">
                <p14:modId xmlns:p14="http://schemas.microsoft.com/office/powerpoint/2010/main" val="1579345287"/>
              </p:ext>
            </p:extLst>
          </p:nvPr>
        </p:nvGraphicFramePr>
        <p:xfrm>
          <a:off x="8501344" y="4076507"/>
          <a:ext cx="1175512" cy="590720"/>
        </p:xfrm>
        <a:graphic>
          <a:graphicData uri="http://schemas.openxmlformats.org/drawingml/2006/table">
            <a:tbl>
              <a:tblPr>
                <a:tableStyleId>{5C22544A-7EE6-4342-B048-85BDC9FD1C3A}</a:tableStyleId>
              </a:tblPr>
              <a:tblGrid>
                <a:gridCol w="293878">
                  <a:extLst>
                    <a:ext uri="{9D8B030D-6E8A-4147-A177-3AD203B41FA5}">
                      <a16:colId xmlns="" xmlns:a16="http://schemas.microsoft.com/office/drawing/2014/main" val="3668479248"/>
                    </a:ext>
                  </a:extLst>
                </a:gridCol>
                <a:gridCol w="293878">
                  <a:extLst>
                    <a:ext uri="{9D8B030D-6E8A-4147-A177-3AD203B41FA5}">
                      <a16:colId xmlns="" xmlns:a16="http://schemas.microsoft.com/office/drawing/2014/main" val="2699079574"/>
                    </a:ext>
                  </a:extLst>
                </a:gridCol>
                <a:gridCol w="293878">
                  <a:extLst>
                    <a:ext uri="{9D8B030D-6E8A-4147-A177-3AD203B41FA5}">
                      <a16:colId xmlns="" xmlns:a16="http://schemas.microsoft.com/office/drawing/2014/main" val="2514954522"/>
                    </a:ext>
                  </a:extLst>
                </a:gridCol>
                <a:gridCol w="293878">
                  <a:extLst>
                    <a:ext uri="{9D8B030D-6E8A-4147-A177-3AD203B41FA5}">
                      <a16:colId xmlns="" xmlns:a16="http://schemas.microsoft.com/office/drawing/2014/main" val="473960352"/>
                    </a:ext>
                  </a:extLst>
                </a:gridCol>
              </a:tblGrid>
              <a:tr h="118144">
                <a:tc>
                  <a:txBody>
                    <a:bodyPr/>
                    <a:lstStyle/>
                    <a:p>
                      <a:endParaRPr lang="en-US" sz="100" dirty="0"/>
                    </a:p>
                  </a:txBody>
                  <a:tcPr>
                    <a:solidFill>
                      <a:schemeClr val="accent6">
                        <a:lumMod val="50000"/>
                      </a:schemeClr>
                    </a:solidFill>
                  </a:tcPr>
                </a:tc>
                <a:tc>
                  <a:txBody>
                    <a:bodyPr/>
                    <a:lstStyle/>
                    <a:p>
                      <a:endParaRPr lang="en-US" sz="100"/>
                    </a:p>
                  </a:txBody>
                  <a:tcPr>
                    <a:solidFill>
                      <a:schemeClr val="accent6">
                        <a:lumMod val="50000"/>
                      </a:schemeClr>
                    </a:solidFill>
                  </a:tcPr>
                </a:tc>
                <a:tc>
                  <a:txBody>
                    <a:bodyPr/>
                    <a:lstStyle/>
                    <a:p>
                      <a:endParaRPr lang="en-US" sz="100"/>
                    </a:p>
                  </a:txBody>
                  <a:tcPr>
                    <a:solidFill>
                      <a:schemeClr val="accent6">
                        <a:lumMod val="50000"/>
                      </a:schemeClr>
                    </a:solidFill>
                  </a:tcPr>
                </a:tc>
                <a:tc>
                  <a:txBody>
                    <a:bodyPr/>
                    <a:lstStyle/>
                    <a:p>
                      <a:endParaRPr lang="en-US" sz="100"/>
                    </a:p>
                  </a:txBody>
                  <a:tcPr>
                    <a:solidFill>
                      <a:schemeClr val="accent6">
                        <a:lumMod val="50000"/>
                      </a:schemeClr>
                    </a:solidFill>
                  </a:tcPr>
                </a:tc>
                <a:extLst>
                  <a:ext uri="{0D108BD9-81ED-4DB2-BD59-A6C34878D82A}">
                    <a16:rowId xmlns="" xmlns:a16="http://schemas.microsoft.com/office/drawing/2014/main" val="2788171404"/>
                  </a:ext>
                </a:extLst>
              </a:tr>
              <a:tr h="118144">
                <a:tc>
                  <a:txBody>
                    <a:bodyPr/>
                    <a:lstStyle/>
                    <a:p>
                      <a:endParaRPr lang="en-US" sz="100"/>
                    </a:p>
                  </a:txBody>
                  <a:tcPr>
                    <a:solidFill>
                      <a:schemeClr val="accent6">
                        <a:lumMod val="50000"/>
                      </a:schemeClr>
                    </a:solidFill>
                  </a:tcPr>
                </a:tc>
                <a:tc>
                  <a:txBody>
                    <a:bodyPr/>
                    <a:lstStyle/>
                    <a:p>
                      <a:endParaRPr lang="en-US" sz="100"/>
                    </a:p>
                  </a:txBody>
                  <a:tcPr>
                    <a:solidFill>
                      <a:schemeClr val="accent6">
                        <a:lumMod val="50000"/>
                      </a:schemeClr>
                    </a:solidFill>
                  </a:tcPr>
                </a:tc>
                <a:tc>
                  <a:txBody>
                    <a:bodyPr/>
                    <a:lstStyle/>
                    <a:p>
                      <a:endParaRPr lang="en-US" sz="100"/>
                    </a:p>
                  </a:txBody>
                  <a:tcPr>
                    <a:solidFill>
                      <a:schemeClr val="accent6">
                        <a:lumMod val="50000"/>
                      </a:schemeClr>
                    </a:solidFill>
                  </a:tcPr>
                </a:tc>
                <a:tc>
                  <a:txBody>
                    <a:bodyPr/>
                    <a:lstStyle/>
                    <a:p>
                      <a:endParaRPr lang="en-US" sz="100"/>
                    </a:p>
                  </a:txBody>
                  <a:tcPr>
                    <a:solidFill>
                      <a:schemeClr val="accent6">
                        <a:lumMod val="50000"/>
                      </a:schemeClr>
                    </a:solidFill>
                  </a:tcPr>
                </a:tc>
                <a:extLst>
                  <a:ext uri="{0D108BD9-81ED-4DB2-BD59-A6C34878D82A}">
                    <a16:rowId xmlns="" xmlns:a16="http://schemas.microsoft.com/office/drawing/2014/main" val="917652151"/>
                  </a:ext>
                </a:extLst>
              </a:tr>
              <a:tr h="118144">
                <a:tc>
                  <a:txBody>
                    <a:bodyPr/>
                    <a:lstStyle/>
                    <a:p>
                      <a:endParaRPr lang="en-US" sz="100"/>
                    </a:p>
                  </a:txBody>
                  <a:tcPr>
                    <a:solidFill>
                      <a:schemeClr val="accent6">
                        <a:lumMod val="50000"/>
                      </a:schemeClr>
                    </a:solidFill>
                  </a:tcPr>
                </a:tc>
                <a:tc>
                  <a:txBody>
                    <a:bodyPr/>
                    <a:lstStyle/>
                    <a:p>
                      <a:endParaRPr lang="en-US" sz="100" dirty="0"/>
                    </a:p>
                  </a:txBody>
                  <a:tcPr>
                    <a:solidFill>
                      <a:schemeClr val="accent6">
                        <a:lumMod val="50000"/>
                      </a:schemeClr>
                    </a:solidFill>
                  </a:tcPr>
                </a:tc>
                <a:tc>
                  <a:txBody>
                    <a:bodyPr/>
                    <a:lstStyle/>
                    <a:p>
                      <a:endParaRPr lang="en-US" sz="100"/>
                    </a:p>
                  </a:txBody>
                  <a:tcPr>
                    <a:solidFill>
                      <a:schemeClr val="accent6">
                        <a:lumMod val="50000"/>
                      </a:schemeClr>
                    </a:solidFill>
                  </a:tcPr>
                </a:tc>
                <a:tc>
                  <a:txBody>
                    <a:bodyPr/>
                    <a:lstStyle/>
                    <a:p>
                      <a:endParaRPr lang="en-US" sz="100"/>
                    </a:p>
                  </a:txBody>
                  <a:tcPr>
                    <a:solidFill>
                      <a:schemeClr val="accent6">
                        <a:lumMod val="50000"/>
                      </a:schemeClr>
                    </a:solidFill>
                  </a:tcPr>
                </a:tc>
                <a:extLst>
                  <a:ext uri="{0D108BD9-81ED-4DB2-BD59-A6C34878D82A}">
                    <a16:rowId xmlns="" xmlns:a16="http://schemas.microsoft.com/office/drawing/2014/main" val="1936079731"/>
                  </a:ext>
                </a:extLst>
              </a:tr>
              <a:tr h="118144">
                <a:tc>
                  <a:txBody>
                    <a:bodyPr/>
                    <a:lstStyle/>
                    <a:p>
                      <a:endParaRPr lang="en-US" sz="100"/>
                    </a:p>
                  </a:txBody>
                  <a:tcPr>
                    <a:solidFill>
                      <a:schemeClr val="accent6">
                        <a:lumMod val="50000"/>
                      </a:schemeClr>
                    </a:solidFill>
                  </a:tcPr>
                </a:tc>
                <a:tc>
                  <a:txBody>
                    <a:bodyPr/>
                    <a:lstStyle/>
                    <a:p>
                      <a:endParaRPr lang="en-US" sz="100"/>
                    </a:p>
                  </a:txBody>
                  <a:tcPr>
                    <a:solidFill>
                      <a:schemeClr val="accent6">
                        <a:lumMod val="50000"/>
                      </a:schemeClr>
                    </a:solidFill>
                  </a:tcPr>
                </a:tc>
                <a:tc>
                  <a:txBody>
                    <a:bodyPr/>
                    <a:lstStyle/>
                    <a:p>
                      <a:endParaRPr lang="en-US" sz="100"/>
                    </a:p>
                  </a:txBody>
                  <a:tcPr>
                    <a:solidFill>
                      <a:schemeClr val="accent6">
                        <a:lumMod val="50000"/>
                      </a:schemeClr>
                    </a:solidFill>
                  </a:tcPr>
                </a:tc>
                <a:tc>
                  <a:txBody>
                    <a:bodyPr/>
                    <a:lstStyle/>
                    <a:p>
                      <a:endParaRPr lang="en-US" sz="100"/>
                    </a:p>
                  </a:txBody>
                  <a:tcPr>
                    <a:solidFill>
                      <a:schemeClr val="accent6">
                        <a:lumMod val="50000"/>
                      </a:schemeClr>
                    </a:solidFill>
                  </a:tcPr>
                </a:tc>
                <a:extLst>
                  <a:ext uri="{0D108BD9-81ED-4DB2-BD59-A6C34878D82A}">
                    <a16:rowId xmlns="" xmlns:a16="http://schemas.microsoft.com/office/drawing/2014/main" val="2304779320"/>
                  </a:ext>
                </a:extLst>
              </a:tr>
              <a:tr h="118144">
                <a:tc>
                  <a:txBody>
                    <a:bodyPr/>
                    <a:lstStyle/>
                    <a:p>
                      <a:endParaRPr lang="en-US" sz="100"/>
                    </a:p>
                  </a:txBody>
                  <a:tcPr>
                    <a:solidFill>
                      <a:schemeClr val="accent6">
                        <a:lumMod val="50000"/>
                      </a:schemeClr>
                    </a:solidFill>
                  </a:tcPr>
                </a:tc>
                <a:tc>
                  <a:txBody>
                    <a:bodyPr/>
                    <a:lstStyle/>
                    <a:p>
                      <a:endParaRPr lang="en-US" sz="100"/>
                    </a:p>
                  </a:txBody>
                  <a:tcPr>
                    <a:solidFill>
                      <a:schemeClr val="accent6">
                        <a:lumMod val="50000"/>
                      </a:schemeClr>
                    </a:solidFill>
                  </a:tcPr>
                </a:tc>
                <a:tc>
                  <a:txBody>
                    <a:bodyPr/>
                    <a:lstStyle/>
                    <a:p>
                      <a:endParaRPr lang="en-US" sz="100"/>
                    </a:p>
                  </a:txBody>
                  <a:tcPr>
                    <a:solidFill>
                      <a:schemeClr val="accent6">
                        <a:lumMod val="50000"/>
                      </a:schemeClr>
                    </a:solidFill>
                  </a:tcPr>
                </a:tc>
                <a:tc>
                  <a:txBody>
                    <a:bodyPr/>
                    <a:lstStyle/>
                    <a:p>
                      <a:endParaRPr lang="en-US" sz="100" dirty="0"/>
                    </a:p>
                  </a:txBody>
                  <a:tcPr>
                    <a:solidFill>
                      <a:schemeClr val="accent6">
                        <a:lumMod val="50000"/>
                      </a:schemeClr>
                    </a:solidFill>
                  </a:tcPr>
                </a:tc>
                <a:extLst>
                  <a:ext uri="{0D108BD9-81ED-4DB2-BD59-A6C34878D82A}">
                    <a16:rowId xmlns="" xmlns:a16="http://schemas.microsoft.com/office/drawing/2014/main" val="2012784309"/>
                  </a:ext>
                </a:extLst>
              </a:tr>
            </a:tbl>
          </a:graphicData>
        </a:graphic>
      </p:graphicFrame>
      <p:graphicFrame>
        <p:nvGraphicFramePr>
          <p:cNvPr id="180" name="Table 179"/>
          <p:cNvGraphicFramePr>
            <a:graphicFrameLocks noGrp="1"/>
          </p:cNvGraphicFramePr>
          <p:nvPr>
            <p:extLst>
              <p:ext uri="{D42A27DB-BD31-4B8C-83A1-F6EECF244321}">
                <p14:modId xmlns:p14="http://schemas.microsoft.com/office/powerpoint/2010/main" val="1158361689"/>
              </p:ext>
            </p:extLst>
          </p:nvPr>
        </p:nvGraphicFramePr>
        <p:xfrm>
          <a:off x="8959989" y="3357253"/>
          <a:ext cx="1373340" cy="704460"/>
        </p:xfrm>
        <a:graphic>
          <a:graphicData uri="http://schemas.openxmlformats.org/drawingml/2006/table">
            <a:tbl>
              <a:tblPr>
                <a:tableStyleId>{5C22544A-7EE6-4342-B048-85BDC9FD1C3A}</a:tableStyleId>
              </a:tblPr>
              <a:tblGrid>
                <a:gridCol w="343335">
                  <a:extLst>
                    <a:ext uri="{9D8B030D-6E8A-4147-A177-3AD203B41FA5}">
                      <a16:colId xmlns="" xmlns:a16="http://schemas.microsoft.com/office/drawing/2014/main" val="3668479248"/>
                    </a:ext>
                  </a:extLst>
                </a:gridCol>
                <a:gridCol w="343335">
                  <a:extLst>
                    <a:ext uri="{9D8B030D-6E8A-4147-A177-3AD203B41FA5}">
                      <a16:colId xmlns="" xmlns:a16="http://schemas.microsoft.com/office/drawing/2014/main" val="2699079574"/>
                    </a:ext>
                  </a:extLst>
                </a:gridCol>
                <a:gridCol w="343335">
                  <a:extLst>
                    <a:ext uri="{9D8B030D-6E8A-4147-A177-3AD203B41FA5}">
                      <a16:colId xmlns="" xmlns:a16="http://schemas.microsoft.com/office/drawing/2014/main" val="2514954522"/>
                    </a:ext>
                  </a:extLst>
                </a:gridCol>
                <a:gridCol w="343335">
                  <a:extLst>
                    <a:ext uri="{9D8B030D-6E8A-4147-A177-3AD203B41FA5}">
                      <a16:colId xmlns="" xmlns:a16="http://schemas.microsoft.com/office/drawing/2014/main" val="473960352"/>
                    </a:ext>
                  </a:extLst>
                </a:gridCol>
              </a:tblGrid>
              <a:tr h="140892">
                <a:tc>
                  <a:txBody>
                    <a:bodyPr/>
                    <a:lstStyle/>
                    <a:p>
                      <a:endParaRPr lang="en-US" sz="100" dirty="0"/>
                    </a:p>
                  </a:txBody>
                  <a:tcPr>
                    <a:solidFill>
                      <a:schemeClr val="accent2">
                        <a:lumMod val="75000"/>
                      </a:schemeClr>
                    </a:solidFill>
                  </a:tcPr>
                </a:tc>
                <a:tc>
                  <a:txBody>
                    <a:bodyPr/>
                    <a:lstStyle/>
                    <a:p>
                      <a:endParaRPr lang="en-US" sz="100"/>
                    </a:p>
                  </a:txBody>
                  <a:tcPr>
                    <a:solidFill>
                      <a:schemeClr val="accent2">
                        <a:lumMod val="75000"/>
                      </a:schemeClr>
                    </a:solidFill>
                  </a:tcPr>
                </a:tc>
                <a:tc>
                  <a:txBody>
                    <a:bodyPr/>
                    <a:lstStyle/>
                    <a:p>
                      <a:endParaRPr lang="en-US" sz="100"/>
                    </a:p>
                  </a:txBody>
                  <a:tcPr>
                    <a:solidFill>
                      <a:schemeClr val="accent2">
                        <a:lumMod val="75000"/>
                      </a:schemeClr>
                    </a:solidFill>
                  </a:tcPr>
                </a:tc>
                <a:tc>
                  <a:txBody>
                    <a:bodyPr/>
                    <a:lstStyle/>
                    <a:p>
                      <a:endParaRPr lang="en-US" sz="100" dirty="0"/>
                    </a:p>
                  </a:txBody>
                  <a:tcPr>
                    <a:solidFill>
                      <a:schemeClr val="accent2">
                        <a:lumMod val="75000"/>
                      </a:schemeClr>
                    </a:solidFill>
                  </a:tcPr>
                </a:tc>
                <a:extLst>
                  <a:ext uri="{0D108BD9-81ED-4DB2-BD59-A6C34878D82A}">
                    <a16:rowId xmlns="" xmlns:a16="http://schemas.microsoft.com/office/drawing/2014/main" val="2788171404"/>
                  </a:ext>
                </a:extLst>
              </a:tr>
              <a:tr h="140892">
                <a:tc>
                  <a:txBody>
                    <a:bodyPr/>
                    <a:lstStyle/>
                    <a:p>
                      <a:endParaRPr lang="en-US" sz="100"/>
                    </a:p>
                  </a:txBody>
                  <a:tcPr>
                    <a:solidFill>
                      <a:schemeClr val="accent2">
                        <a:lumMod val="75000"/>
                      </a:schemeClr>
                    </a:solidFill>
                  </a:tcPr>
                </a:tc>
                <a:tc>
                  <a:txBody>
                    <a:bodyPr/>
                    <a:lstStyle/>
                    <a:p>
                      <a:endParaRPr lang="en-US" sz="100"/>
                    </a:p>
                  </a:txBody>
                  <a:tcPr>
                    <a:solidFill>
                      <a:schemeClr val="accent2">
                        <a:lumMod val="75000"/>
                      </a:schemeClr>
                    </a:solidFill>
                  </a:tcPr>
                </a:tc>
                <a:tc>
                  <a:txBody>
                    <a:bodyPr/>
                    <a:lstStyle/>
                    <a:p>
                      <a:endParaRPr lang="en-US" sz="100" dirty="0"/>
                    </a:p>
                  </a:txBody>
                  <a:tcPr>
                    <a:solidFill>
                      <a:schemeClr val="accent2">
                        <a:lumMod val="75000"/>
                      </a:schemeClr>
                    </a:solidFill>
                  </a:tcPr>
                </a:tc>
                <a:tc>
                  <a:txBody>
                    <a:bodyPr/>
                    <a:lstStyle/>
                    <a:p>
                      <a:endParaRPr lang="en-US" sz="100"/>
                    </a:p>
                  </a:txBody>
                  <a:tcPr>
                    <a:solidFill>
                      <a:schemeClr val="accent2">
                        <a:lumMod val="75000"/>
                      </a:schemeClr>
                    </a:solidFill>
                  </a:tcPr>
                </a:tc>
                <a:extLst>
                  <a:ext uri="{0D108BD9-81ED-4DB2-BD59-A6C34878D82A}">
                    <a16:rowId xmlns="" xmlns:a16="http://schemas.microsoft.com/office/drawing/2014/main" val="917652151"/>
                  </a:ext>
                </a:extLst>
              </a:tr>
              <a:tr h="140892">
                <a:tc>
                  <a:txBody>
                    <a:bodyPr/>
                    <a:lstStyle/>
                    <a:p>
                      <a:endParaRPr lang="en-US" sz="100"/>
                    </a:p>
                  </a:txBody>
                  <a:tcPr>
                    <a:solidFill>
                      <a:schemeClr val="accent2">
                        <a:lumMod val="75000"/>
                      </a:schemeClr>
                    </a:solidFill>
                  </a:tcPr>
                </a:tc>
                <a:tc>
                  <a:txBody>
                    <a:bodyPr/>
                    <a:lstStyle/>
                    <a:p>
                      <a:endParaRPr lang="en-US" sz="100"/>
                    </a:p>
                  </a:txBody>
                  <a:tcPr>
                    <a:solidFill>
                      <a:schemeClr val="accent2">
                        <a:lumMod val="75000"/>
                      </a:schemeClr>
                    </a:solidFill>
                  </a:tcPr>
                </a:tc>
                <a:tc>
                  <a:txBody>
                    <a:bodyPr/>
                    <a:lstStyle/>
                    <a:p>
                      <a:endParaRPr lang="en-US" sz="100"/>
                    </a:p>
                  </a:txBody>
                  <a:tcPr>
                    <a:solidFill>
                      <a:schemeClr val="accent2">
                        <a:lumMod val="75000"/>
                      </a:schemeClr>
                    </a:solidFill>
                  </a:tcPr>
                </a:tc>
                <a:tc>
                  <a:txBody>
                    <a:bodyPr/>
                    <a:lstStyle/>
                    <a:p>
                      <a:endParaRPr lang="en-US" sz="100"/>
                    </a:p>
                  </a:txBody>
                  <a:tcPr>
                    <a:solidFill>
                      <a:schemeClr val="accent2">
                        <a:lumMod val="75000"/>
                      </a:schemeClr>
                    </a:solidFill>
                  </a:tcPr>
                </a:tc>
                <a:extLst>
                  <a:ext uri="{0D108BD9-81ED-4DB2-BD59-A6C34878D82A}">
                    <a16:rowId xmlns="" xmlns:a16="http://schemas.microsoft.com/office/drawing/2014/main" val="1936079731"/>
                  </a:ext>
                </a:extLst>
              </a:tr>
              <a:tr h="140892">
                <a:tc>
                  <a:txBody>
                    <a:bodyPr/>
                    <a:lstStyle/>
                    <a:p>
                      <a:endParaRPr lang="en-US" sz="100"/>
                    </a:p>
                  </a:txBody>
                  <a:tcPr>
                    <a:solidFill>
                      <a:schemeClr val="accent2">
                        <a:lumMod val="75000"/>
                      </a:schemeClr>
                    </a:solidFill>
                  </a:tcPr>
                </a:tc>
                <a:tc>
                  <a:txBody>
                    <a:bodyPr/>
                    <a:lstStyle/>
                    <a:p>
                      <a:endParaRPr lang="en-US" sz="100"/>
                    </a:p>
                  </a:txBody>
                  <a:tcPr>
                    <a:solidFill>
                      <a:schemeClr val="accent2">
                        <a:lumMod val="75000"/>
                      </a:schemeClr>
                    </a:solidFill>
                  </a:tcPr>
                </a:tc>
                <a:tc>
                  <a:txBody>
                    <a:bodyPr/>
                    <a:lstStyle/>
                    <a:p>
                      <a:endParaRPr lang="en-US" sz="100"/>
                    </a:p>
                  </a:txBody>
                  <a:tcPr>
                    <a:solidFill>
                      <a:schemeClr val="accent2">
                        <a:lumMod val="75000"/>
                      </a:schemeClr>
                    </a:solidFill>
                  </a:tcPr>
                </a:tc>
                <a:tc>
                  <a:txBody>
                    <a:bodyPr/>
                    <a:lstStyle/>
                    <a:p>
                      <a:endParaRPr lang="en-US" sz="100"/>
                    </a:p>
                  </a:txBody>
                  <a:tcPr>
                    <a:solidFill>
                      <a:schemeClr val="accent2">
                        <a:lumMod val="75000"/>
                      </a:schemeClr>
                    </a:solidFill>
                  </a:tcPr>
                </a:tc>
                <a:extLst>
                  <a:ext uri="{0D108BD9-81ED-4DB2-BD59-A6C34878D82A}">
                    <a16:rowId xmlns="" xmlns:a16="http://schemas.microsoft.com/office/drawing/2014/main" val="2304779320"/>
                  </a:ext>
                </a:extLst>
              </a:tr>
              <a:tr h="140892">
                <a:tc>
                  <a:txBody>
                    <a:bodyPr/>
                    <a:lstStyle/>
                    <a:p>
                      <a:endParaRPr lang="en-US" sz="100"/>
                    </a:p>
                  </a:txBody>
                  <a:tcPr>
                    <a:solidFill>
                      <a:schemeClr val="accent2">
                        <a:lumMod val="75000"/>
                      </a:schemeClr>
                    </a:solidFill>
                  </a:tcPr>
                </a:tc>
                <a:tc>
                  <a:txBody>
                    <a:bodyPr/>
                    <a:lstStyle/>
                    <a:p>
                      <a:endParaRPr lang="en-US" sz="100"/>
                    </a:p>
                  </a:txBody>
                  <a:tcPr>
                    <a:solidFill>
                      <a:schemeClr val="accent2">
                        <a:lumMod val="75000"/>
                      </a:schemeClr>
                    </a:solidFill>
                  </a:tcPr>
                </a:tc>
                <a:tc>
                  <a:txBody>
                    <a:bodyPr/>
                    <a:lstStyle/>
                    <a:p>
                      <a:endParaRPr lang="en-US" sz="100" dirty="0"/>
                    </a:p>
                  </a:txBody>
                  <a:tcPr>
                    <a:solidFill>
                      <a:schemeClr val="accent2">
                        <a:lumMod val="75000"/>
                      </a:schemeClr>
                    </a:solidFill>
                  </a:tcPr>
                </a:tc>
                <a:tc>
                  <a:txBody>
                    <a:bodyPr/>
                    <a:lstStyle/>
                    <a:p>
                      <a:endParaRPr lang="en-US" sz="100" dirty="0"/>
                    </a:p>
                  </a:txBody>
                  <a:tcPr>
                    <a:solidFill>
                      <a:schemeClr val="accent2">
                        <a:lumMod val="75000"/>
                      </a:schemeClr>
                    </a:solidFill>
                  </a:tcPr>
                </a:tc>
                <a:extLst>
                  <a:ext uri="{0D108BD9-81ED-4DB2-BD59-A6C34878D82A}">
                    <a16:rowId xmlns="" xmlns:a16="http://schemas.microsoft.com/office/drawing/2014/main" val="2012784309"/>
                  </a:ext>
                </a:extLst>
              </a:tr>
            </a:tbl>
          </a:graphicData>
        </a:graphic>
      </p:graphicFrame>
      <p:graphicFrame>
        <p:nvGraphicFramePr>
          <p:cNvPr id="181" name="Table 180"/>
          <p:cNvGraphicFramePr>
            <a:graphicFrameLocks noGrp="1"/>
          </p:cNvGraphicFramePr>
          <p:nvPr>
            <p:extLst>
              <p:ext uri="{D42A27DB-BD31-4B8C-83A1-F6EECF244321}">
                <p14:modId xmlns:p14="http://schemas.microsoft.com/office/powerpoint/2010/main" val="1645646968"/>
              </p:ext>
            </p:extLst>
          </p:nvPr>
        </p:nvGraphicFramePr>
        <p:xfrm>
          <a:off x="9332185" y="4176152"/>
          <a:ext cx="986960" cy="657430"/>
        </p:xfrm>
        <a:graphic>
          <a:graphicData uri="http://schemas.openxmlformats.org/drawingml/2006/table">
            <a:tbl>
              <a:tblPr>
                <a:tableStyleId>{5C22544A-7EE6-4342-B048-85BDC9FD1C3A}</a:tableStyleId>
              </a:tblPr>
              <a:tblGrid>
                <a:gridCol w="246740">
                  <a:extLst>
                    <a:ext uri="{9D8B030D-6E8A-4147-A177-3AD203B41FA5}">
                      <a16:colId xmlns="" xmlns:a16="http://schemas.microsoft.com/office/drawing/2014/main" val="3668479248"/>
                    </a:ext>
                  </a:extLst>
                </a:gridCol>
                <a:gridCol w="246740">
                  <a:extLst>
                    <a:ext uri="{9D8B030D-6E8A-4147-A177-3AD203B41FA5}">
                      <a16:colId xmlns="" xmlns:a16="http://schemas.microsoft.com/office/drawing/2014/main" val="2699079574"/>
                    </a:ext>
                  </a:extLst>
                </a:gridCol>
                <a:gridCol w="246740">
                  <a:extLst>
                    <a:ext uri="{9D8B030D-6E8A-4147-A177-3AD203B41FA5}">
                      <a16:colId xmlns="" xmlns:a16="http://schemas.microsoft.com/office/drawing/2014/main" val="2514954522"/>
                    </a:ext>
                  </a:extLst>
                </a:gridCol>
                <a:gridCol w="246740">
                  <a:extLst>
                    <a:ext uri="{9D8B030D-6E8A-4147-A177-3AD203B41FA5}">
                      <a16:colId xmlns="" xmlns:a16="http://schemas.microsoft.com/office/drawing/2014/main" val="473960352"/>
                    </a:ext>
                  </a:extLst>
                </a:gridCol>
              </a:tblGrid>
              <a:tr h="131486">
                <a:tc>
                  <a:txBody>
                    <a:bodyPr/>
                    <a:lstStyle/>
                    <a:p>
                      <a:endParaRPr lang="en-US" sz="100" dirty="0"/>
                    </a:p>
                  </a:txBody>
                  <a:tcPr>
                    <a:solidFill>
                      <a:schemeClr val="bg2">
                        <a:lumMod val="25000"/>
                      </a:schemeClr>
                    </a:solidFill>
                  </a:tcPr>
                </a:tc>
                <a:tc>
                  <a:txBody>
                    <a:bodyPr/>
                    <a:lstStyle/>
                    <a:p>
                      <a:endParaRPr lang="en-US" sz="100"/>
                    </a:p>
                  </a:txBody>
                  <a:tcPr>
                    <a:solidFill>
                      <a:schemeClr val="bg2">
                        <a:lumMod val="25000"/>
                      </a:schemeClr>
                    </a:solidFill>
                  </a:tcPr>
                </a:tc>
                <a:tc>
                  <a:txBody>
                    <a:bodyPr/>
                    <a:lstStyle/>
                    <a:p>
                      <a:endParaRPr lang="en-US" sz="100"/>
                    </a:p>
                  </a:txBody>
                  <a:tcPr>
                    <a:solidFill>
                      <a:schemeClr val="bg2">
                        <a:lumMod val="25000"/>
                      </a:schemeClr>
                    </a:solidFill>
                  </a:tcPr>
                </a:tc>
                <a:tc>
                  <a:txBody>
                    <a:bodyPr/>
                    <a:lstStyle/>
                    <a:p>
                      <a:endParaRPr lang="en-US" sz="100"/>
                    </a:p>
                  </a:txBody>
                  <a:tcPr>
                    <a:solidFill>
                      <a:schemeClr val="bg2">
                        <a:lumMod val="25000"/>
                      </a:schemeClr>
                    </a:solidFill>
                  </a:tcPr>
                </a:tc>
                <a:extLst>
                  <a:ext uri="{0D108BD9-81ED-4DB2-BD59-A6C34878D82A}">
                    <a16:rowId xmlns="" xmlns:a16="http://schemas.microsoft.com/office/drawing/2014/main" val="2788171404"/>
                  </a:ext>
                </a:extLst>
              </a:tr>
              <a:tr h="131486">
                <a:tc>
                  <a:txBody>
                    <a:bodyPr/>
                    <a:lstStyle/>
                    <a:p>
                      <a:endParaRPr lang="en-US" sz="100"/>
                    </a:p>
                  </a:txBody>
                  <a:tcPr>
                    <a:solidFill>
                      <a:schemeClr val="bg2">
                        <a:lumMod val="25000"/>
                      </a:schemeClr>
                    </a:solidFill>
                  </a:tcPr>
                </a:tc>
                <a:tc>
                  <a:txBody>
                    <a:bodyPr/>
                    <a:lstStyle/>
                    <a:p>
                      <a:endParaRPr lang="en-US" sz="100" dirty="0"/>
                    </a:p>
                  </a:txBody>
                  <a:tcPr>
                    <a:solidFill>
                      <a:schemeClr val="bg2">
                        <a:lumMod val="25000"/>
                      </a:schemeClr>
                    </a:solidFill>
                  </a:tcPr>
                </a:tc>
                <a:tc>
                  <a:txBody>
                    <a:bodyPr/>
                    <a:lstStyle/>
                    <a:p>
                      <a:endParaRPr lang="en-US" sz="100" dirty="0"/>
                    </a:p>
                  </a:txBody>
                  <a:tcPr>
                    <a:solidFill>
                      <a:schemeClr val="bg2">
                        <a:lumMod val="25000"/>
                      </a:schemeClr>
                    </a:solidFill>
                  </a:tcPr>
                </a:tc>
                <a:tc>
                  <a:txBody>
                    <a:bodyPr/>
                    <a:lstStyle/>
                    <a:p>
                      <a:endParaRPr lang="en-US" sz="100"/>
                    </a:p>
                  </a:txBody>
                  <a:tcPr>
                    <a:solidFill>
                      <a:schemeClr val="bg2">
                        <a:lumMod val="25000"/>
                      </a:schemeClr>
                    </a:solidFill>
                  </a:tcPr>
                </a:tc>
                <a:extLst>
                  <a:ext uri="{0D108BD9-81ED-4DB2-BD59-A6C34878D82A}">
                    <a16:rowId xmlns="" xmlns:a16="http://schemas.microsoft.com/office/drawing/2014/main" val="917652151"/>
                  </a:ext>
                </a:extLst>
              </a:tr>
              <a:tr h="131486">
                <a:tc>
                  <a:txBody>
                    <a:bodyPr/>
                    <a:lstStyle/>
                    <a:p>
                      <a:endParaRPr lang="en-US" sz="100"/>
                    </a:p>
                  </a:txBody>
                  <a:tcPr>
                    <a:solidFill>
                      <a:schemeClr val="bg2">
                        <a:lumMod val="25000"/>
                      </a:schemeClr>
                    </a:solidFill>
                  </a:tcPr>
                </a:tc>
                <a:tc>
                  <a:txBody>
                    <a:bodyPr/>
                    <a:lstStyle/>
                    <a:p>
                      <a:endParaRPr lang="en-US" sz="100"/>
                    </a:p>
                  </a:txBody>
                  <a:tcPr>
                    <a:solidFill>
                      <a:schemeClr val="bg2">
                        <a:lumMod val="25000"/>
                      </a:schemeClr>
                    </a:solidFill>
                  </a:tcPr>
                </a:tc>
                <a:tc>
                  <a:txBody>
                    <a:bodyPr/>
                    <a:lstStyle/>
                    <a:p>
                      <a:endParaRPr lang="en-US" sz="100"/>
                    </a:p>
                  </a:txBody>
                  <a:tcPr>
                    <a:solidFill>
                      <a:schemeClr val="bg2">
                        <a:lumMod val="25000"/>
                      </a:schemeClr>
                    </a:solidFill>
                  </a:tcPr>
                </a:tc>
                <a:tc>
                  <a:txBody>
                    <a:bodyPr/>
                    <a:lstStyle/>
                    <a:p>
                      <a:endParaRPr lang="en-US" sz="100"/>
                    </a:p>
                  </a:txBody>
                  <a:tcPr>
                    <a:solidFill>
                      <a:schemeClr val="bg2">
                        <a:lumMod val="25000"/>
                      </a:schemeClr>
                    </a:solidFill>
                  </a:tcPr>
                </a:tc>
                <a:extLst>
                  <a:ext uri="{0D108BD9-81ED-4DB2-BD59-A6C34878D82A}">
                    <a16:rowId xmlns="" xmlns:a16="http://schemas.microsoft.com/office/drawing/2014/main" val="1936079731"/>
                  </a:ext>
                </a:extLst>
              </a:tr>
              <a:tr h="131486">
                <a:tc>
                  <a:txBody>
                    <a:bodyPr/>
                    <a:lstStyle/>
                    <a:p>
                      <a:endParaRPr lang="en-US" sz="100"/>
                    </a:p>
                  </a:txBody>
                  <a:tcPr>
                    <a:solidFill>
                      <a:schemeClr val="bg2">
                        <a:lumMod val="25000"/>
                      </a:schemeClr>
                    </a:solidFill>
                  </a:tcPr>
                </a:tc>
                <a:tc>
                  <a:txBody>
                    <a:bodyPr/>
                    <a:lstStyle/>
                    <a:p>
                      <a:endParaRPr lang="en-US" sz="100"/>
                    </a:p>
                  </a:txBody>
                  <a:tcPr>
                    <a:solidFill>
                      <a:schemeClr val="bg2">
                        <a:lumMod val="25000"/>
                      </a:schemeClr>
                    </a:solidFill>
                  </a:tcPr>
                </a:tc>
                <a:tc>
                  <a:txBody>
                    <a:bodyPr/>
                    <a:lstStyle/>
                    <a:p>
                      <a:endParaRPr lang="en-US" sz="100"/>
                    </a:p>
                  </a:txBody>
                  <a:tcPr>
                    <a:solidFill>
                      <a:schemeClr val="bg2">
                        <a:lumMod val="25000"/>
                      </a:schemeClr>
                    </a:solidFill>
                  </a:tcPr>
                </a:tc>
                <a:tc>
                  <a:txBody>
                    <a:bodyPr/>
                    <a:lstStyle/>
                    <a:p>
                      <a:endParaRPr lang="en-US" sz="100"/>
                    </a:p>
                  </a:txBody>
                  <a:tcPr>
                    <a:solidFill>
                      <a:schemeClr val="bg2">
                        <a:lumMod val="25000"/>
                      </a:schemeClr>
                    </a:solidFill>
                  </a:tcPr>
                </a:tc>
                <a:extLst>
                  <a:ext uri="{0D108BD9-81ED-4DB2-BD59-A6C34878D82A}">
                    <a16:rowId xmlns="" xmlns:a16="http://schemas.microsoft.com/office/drawing/2014/main" val="2304779320"/>
                  </a:ext>
                </a:extLst>
              </a:tr>
              <a:tr h="131486">
                <a:tc>
                  <a:txBody>
                    <a:bodyPr/>
                    <a:lstStyle/>
                    <a:p>
                      <a:endParaRPr lang="en-US" sz="100"/>
                    </a:p>
                  </a:txBody>
                  <a:tcPr>
                    <a:solidFill>
                      <a:schemeClr val="bg2">
                        <a:lumMod val="25000"/>
                      </a:schemeClr>
                    </a:solidFill>
                  </a:tcPr>
                </a:tc>
                <a:tc>
                  <a:txBody>
                    <a:bodyPr/>
                    <a:lstStyle/>
                    <a:p>
                      <a:endParaRPr lang="en-US" sz="100" dirty="0"/>
                    </a:p>
                  </a:txBody>
                  <a:tcPr>
                    <a:solidFill>
                      <a:schemeClr val="bg2">
                        <a:lumMod val="25000"/>
                      </a:schemeClr>
                    </a:solidFill>
                  </a:tcPr>
                </a:tc>
                <a:tc>
                  <a:txBody>
                    <a:bodyPr/>
                    <a:lstStyle/>
                    <a:p>
                      <a:endParaRPr lang="en-US" sz="100"/>
                    </a:p>
                  </a:txBody>
                  <a:tcPr>
                    <a:solidFill>
                      <a:schemeClr val="bg2">
                        <a:lumMod val="25000"/>
                      </a:schemeClr>
                    </a:solidFill>
                  </a:tcPr>
                </a:tc>
                <a:tc>
                  <a:txBody>
                    <a:bodyPr/>
                    <a:lstStyle/>
                    <a:p>
                      <a:endParaRPr lang="en-US" sz="100" dirty="0"/>
                    </a:p>
                  </a:txBody>
                  <a:tcPr>
                    <a:solidFill>
                      <a:schemeClr val="bg2">
                        <a:lumMod val="25000"/>
                      </a:schemeClr>
                    </a:solidFill>
                  </a:tcPr>
                </a:tc>
                <a:extLst>
                  <a:ext uri="{0D108BD9-81ED-4DB2-BD59-A6C34878D82A}">
                    <a16:rowId xmlns="" xmlns:a16="http://schemas.microsoft.com/office/drawing/2014/main" val="2012784309"/>
                  </a:ext>
                </a:extLst>
              </a:tr>
            </a:tbl>
          </a:graphicData>
        </a:graphic>
      </p:graphicFrame>
      <p:graphicFrame>
        <p:nvGraphicFramePr>
          <p:cNvPr id="15" name="Table 14">
            <a:extLst>
              <a:ext uri="{FF2B5EF4-FFF2-40B4-BE49-F238E27FC236}">
                <a16:creationId xmlns="" xmlns:a16="http://schemas.microsoft.com/office/drawing/2014/main" id="{EDABAEAF-848F-4C78-9B13-A15C3A1FBABF}"/>
              </a:ext>
            </a:extLst>
          </p:cNvPr>
          <p:cNvGraphicFramePr>
            <a:graphicFrameLocks noGrp="1"/>
          </p:cNvGraphicFramePr>
          <p:nvPr>
            <p:extLst>
              <p:ext uri="{D42A27DB-BD31-4B8C-83A1-F6EECF244321}">
                <p14:modId xmlns:p14="http://schemas.microsoft.com/office/powerpoint/2010/main" val="946701463"/>
              </p:ext>
            </p:extLst>
          </p:nvPr>
        </p:nvGraphicFramePr>
        <p:xfrm>
          <a:off x="10160594" y="3789950"/>
          <a:ext cx="1042348" cy="873875"/>
        </p:xfrm>
        <a:graphic>
          <a:graphicData uri="http://schemas.openxmlformats.org/drawingml/2006/table">
            <a:tbl>
              <a:tblPr>
                <a:tableStyleId>{5C22544A-7EE6-4342-B048-85BDC9FD1C3A}</a:tableStyleId>
              </a:tblPr>
              <a:tblGrid>
                <a:gridCol w="260587">
                  <a:extLst>
                    <a:ext uri="{9D8B030D-6E8A-4147-A177-3AD203B41FA5}">
                      <a16:colId xmlns="" xmlns:a16="http://schemas.microsoft.com/office/drawing/2014/main" val="3668479248"/>
                    </a:ext>
                  </a:extLst>
                </a:gridCol>
                <a:gridCol w="260587">
                  <a:extLst>
                    <a:ext uri="{9D8B030D-6E8A-4147-A177-3AD203B41FA5}">
                      <a16:colId xmlns="" xmlns:a16="http://schemas.microsoft.com/office/drawing/2014/main" val="2699079574"/>
                    </a:ext>
                  </a:extLst>
                </a:gridCol>
                <a:gridCol w="260587">
                  <a:extLst>
                    <a:ext uri="{9D8B030D-6E8A-4147-A177-3AD203B41FA5}">
                      <a16:colId xmlns="" xmlns:a16="http://schemas.microsoft.com/office/drawing/2014/main" val="2514954522"/>
                    </a:ext>
                  </a:extLst>
                </a:gridCol>
                <a:gridCol w="260587">
                  <a:extLst>
                    <a:ext uri="{9D8B030D-6E8A-4147-A177-3AD203B41FA5}">
                      <a16:colId xmlns="" xmlns:a16="http://schemas.microsoft.com/office/drawing/2014/main" val="473960352"/>
                    </a:ext>
                  </a:extLst>
                </a:gridCol>
              </a:tblGrid>
              <a:tr h="174775">
                <a:tc>
                  <a:txBody>
                    <a:bodyPr/>
                    <a:lstStyle/>
                    <a:p>
                      <a:endParaRPr lang="en-US" sz="100" dirty="0"/>
                    </a:p>
                  </a:txBody>
                  <a:tcPr>
                    <a:solidFill>
                      <a:schemeClr val="accent4"/>
                    </a:solidFill>
                  </a:tcPr>
                </a:tc>
                <a:tc>
                  <a:txBody>
                    <a:bodyPr/>
                    <a:lstStyle/>
                    <a:p>
                      <a:endParaRPr lang="en-US" sz="100"/>
                    </a:p>
                  </a:txBody>
                  <a:tcPr>
                    <a:solidFill>
                      <a:schemeClr val="accent4"/>
                    </a:solidFill>
                  </a:tcPr>
                </a:tc>
                <a:tc>
                  <a:txBody>
                    <a:bodyPr/>
                    <a:lstStyle/>
                    <a:p>
                      <a:endParaRPr lang="en-US" sz="100"/>
                    </a:p>
                  </a:txBody>
                  <a:tcPr>
                    <a:solidFill>
                      <a:schemeClr val="accent4"/>
                    </a:solidFill>
                  </a:tcPr>
                </a:tc>
                <a:tc>
                  <a:txBody>
                    <a:bodyPr/>
                    <a:lstStyle/>
                    <a:p>
                      <a:endParaRPr lang="en-US" sz="100"/>
                    </a:p>
                  </a:txBody>
                  <a:tcPr>
                    <a:solidFill>
                      <a:schemeClr val="accent4"/>
                    </a:solidFill>
                  </a:tcPr>
                </a:tc>
                <a:extLst>
                  <a:ext uri="{0D108BD9-81ED-4DB2-BD59-A6C34878D82A}">
                    <a16:rowId xmlns="" xmlns:a16="http://schemas.microsoft.com/office/drawing/2014/main" val="2788171404"/>
                  </a:ext>
                </a:extLst>
              </a:tr>
              <a:tr h="174775">
                <a:tc>
                  <a:txBody>
                    <a:bodyPr/>
                    <a:lstStyle/>
                    <a:p>
                      <a:endParaRPr lang="en-US" sz="100"/>
                    </a:p>
                  </a:txBody>
                  <a:tcPr>
                    <a:solidFill>
                      <a:schemeClr val="accent4"/>
                    </a:solidFill>
                  </a:tcPr>
                </a:tc>
                <a:tc>
                  <a:txBody>
                    <a:bodyPr/>
                    <a:lstStyle/>
                    <a:p>
                      <a:endParaRPr lang="en-US" sz="100"/>
                    </a:p>
                  </a:txBody>
                  <a:tcPr>
                    <a:solidFill>
                      <a:schemeClr val="accent4"/>
                    </a:solidFill>
                  </a:tcPr>
                </a:tc>
                <a:tc>
                  <a:txBody>
                    <a:bodyPr/>
                    <a:lstStyle/>
                    <a:p>
                      <a:endParaRPr lang="en-US" sz="100"/>
                    </a:p>
                  </a:txBody>
                  <a:tcPr>
                    <a:solidFill>
                      <a:schemeClr val="accent4"/>
                    </a:solidFill>
                  </a:tcPr>
                </a:tc>
                <a:tc>
                  <a:txBody>
                    <a:bodyPr/>
                    <a:lstStyle/>
                    <a:p>
                      <a:endParaRPr lang="en-US" sz="100"/>
                    </a:p>
                  </a:txBody>
                  <a:tcPr>
                    <a:solidFill>
                      <a:schemeClr val="accent4"/>
                    </a:solidFill>
                  </a:tcPr>
                </a:tc>
                <a:extLst>
                  <a:ext uri="{0D108BD9-81ED-4DB2-BD59-A6C34878D82A}">
                    <a16:rowId xmlns="" xmlns:a16="http://schemas.microsoft.com/office/drawing/2014/main" val="917652151"/>
                  </a:ext>
                </a:extLst>
              </a:tr>
              <a:tr h="174775">
                <a:tc>
                  <a:txBody>
                    <a:bodyPr/>
                    <a:lstStyle/>
                    <a:p>
                      <a:endParaRPr lang="en-US" sz="100"/>
                    </a:p>
                  </a:txBody>
                  <a:tcPr>
                    <a:solidFill>
                      <a:schemeClr val="accent4"/>
                    </a:solidFill>
                  </a:tcPr>
                </a:tc>
                <a:tc>
                  <a:txBody>
                    <a:bodyPr/>
                    <a:lstStyle/>
                    <a:p>
                      <a:endParaRPr lang="en-US" sz="100"/>
                    </a:p>
                  </a:txBody>
                  <a:tcPr>
                    <a:solidFill>
                      <a:schemeClr val="accent4"/>
                    </a:solidFill>
                  </a:tcPr>
                </a:tc>
                <a:tc>
                  <a:txBody>
                    <a:bodyPr/>
                    <a:lstStyle/>
                    <a:p>
                      <a:endParaRPr lang="en-US" sz="100" dirty="0"/>
                    </a:p>
                  </a:txBody>
                  <a:tcPr>
                    <a:solidFill>
                      <a:schemeClr val="accent4"/>
                    </a:solidFill>
                  </a:tcPr>
                </a:tc>
                <a:tc>
                  <a:txBody>
                    <a:bodyPr/>
                    <a:lstStyle/>
                    <a:p>
                      <a:endParaRPr lang="en-US" sz="100" dirty="0"/>
                    </a:p>
                  </a:txBody>
                  <a:tcPr>
                    <a:solidFill>
                      <a:schemeClr val="accent4"/>
                    </a:solidFill>
                  </a:tcPr>
                </a:tc>
                <a:extLst>
                  <a:ext uri="{0D108BD9-81ED-4DB2-BD59-A6C34878D82A}">
                    <a16:rowId xmlns="" xmlns:a16="http://schemas.microsoft.com/office/drawing/2014/main" val="1936079731"/>
                  </a:ext>
                </a:extLst>
              </a:tr>
              <a:tr h="174775">
                <a:tc>
                  <a:txBody>
                    <a:bodyPr/>
                    <a:lstStyle/>
                    <a:p>
                      <a:endParaRPr lang="en-US" sz="100"/>
                    </a:p>
                  </a:txBody>
                  <a:tcPr>
                    <a:solidFill>
                      <a:schemeClr val="accent4"/>
                    </a:solidFill>
                  </a:tcPr>
                </a:tc>
                <a:tc>
                  <a:txBody>
                    <a:bodyPr/>
                    <a:lstStyle/>
                    <a:p>
                      <a:endParaRPr lang="en-US" sz="100" dirty="0"/>
                    </a:p>
                  </a:txBody>
                  <a:tcPr>
                    <a:solidFill>
                      <a:schemeClr val="accent4"/>
                    </a:solidFill>
                  </a:tcPr>
                </a:tc>
                <a:tc>
                  <a:txBody>
                    <a:bodyPr/>
                    <a:lstStyle/>
                    <a:p>
                      <a:endParaRPr lang="en-US" sz="100" dirty="0"/>
                    </a:p>
                  </a:txBody>
                  <a:tcPr>
                    <a:solidFill>
                      <a:schemeClr val="accent4"/>
                    </a:solidFill>
                  </a:tcPr>
                </a:tc>
                <a:tc>
                  <a:txBody>
                    <a:bodyPr/>
                    <a:lstStyle/>
                    <a:p>
                      <a:endParaRPr lang="en-US" sz="100"/>
                    </a:p>
                  </a:txBody>
                  <a:tcPr>
                    <a:solidFill>
                      <a:schemeClr val="accent4"/>
                    </a:solidFill>
                  </a:tcPr>
                </a:tc>
                <a:extLst>
                  <a:ext uri="{0D108BD9-81ED-4DB2-BD59-A6C34878D82A}">
                    <a16:rowId xmlns="" xmlns:a16="http://schemas.microsoft.com/office/drawing/2014/main" val="2304779320"/>
                  </a:ext>
                </a:extLst>
              </a:tr>
              <a:tr h="174775">
                <a:tc>
                  <a:txBody>
                    <a:bodyPr/>
                    <a:lstStyle/>
                    <a:p>
                      <a:endParaRPr lang="en-US" sz="100"/>
                    </a:p>
                  </a:txBody>
                  <a:tcPr>
                    <a:solidFill>
                      <a:schemeClr val="accent4"/>
                    </a:solidFill>
                  </a:tcPr>
                </a:tc>
                <a:tc>
                  <a:txBody>
                    <a:bodyPr/>
                    <a:lstStyle/>
                    <a:p>
                      <a:endParaRPr lang="en-US" sz="100" dirty="0"/>
                    </a:p>
                  </a:txBody>
                  <a:tcPr>
                    <a:solidFill>
                      <a:schemeClr val="accent4"/>
                    </a:solidFill>
                  </a:tcPr>
                </a:tc>
                <a:tc>
                  <a:txBody>
                    <a:bodyPr/>
                    <a:lstStyle/>
                    <a:p>
                      <a:endParaRPr lang="en-US" sz="100"/>
                    </a:p>
                  </a:txBody>
                  <a:tcPr>
                    <a:solidFill>
                      <a:schemeClr val="accent4"/>
                    </a:solidFill>
                  </a:tcPr>
                </a:tc>
                <a:tc>
                  <a:txBody>
                    <a:bodyPr/>
                    <a:lstStyle/>
                    <a:p>
                      <a:endParaRPr lang="en-US" sz="100" dirty="0"/>
                    </a:p>
                  </a:txBody>
                  <a:tcPr>
                    <a:solidFill>
                      <a:schemeClr val="accent4"/>
                    </a:solidFill>
                  </a:tcPr>
                </a:tc>
                <a:extLst>
                  <a:ext uri="{0D108BD9-81ED-4DB2-BD59-A6C34878D82A}">
                    <a16:rowId xmlns="" xmlns:a16="http://schemas.microsoft.com/office/drawing/2014/main" val="2012784309"/>
                  </a:ext>
                </a:extLst>
              </a:tr>
            </a:tbl>
          </a:graphicData>
        </a:graphic>
      </p:graphicFrame>
      <p:sp>
        <p:nvSpPr>
          <p:cNvPr id="3" name="Rectangle: Rounded Corners 2">
            <a:extLst>
              <a:ext uri="{FF2B5EF4-FFF2-40B4-BE49-F238E27FC236}">
                <a16:creationId xmlns="" xmlns:a16="http://schemas.microsoft.com/office/drawing/2014/main" id="{52DB8158-89B8-4AB6-92F9-3DA43E38CAC4}"/>
              </a:ext>
            </a:extLst>
          </p:cNvPr>
          <p:cNvSpPr/>
          <p:nvPr/>
        </p:nvSpPr>
        <p:spPr>
          <a:xfrm>
            <a:off x="1696634" y="2471529"/>
            <a:ext cx="2274418" cy="7250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sp>
        <p:nvSpPr>
          <p:cNvPr id="5" name="Star: 5 Points 4">
            <a:extLst>
              <a:ext uri="{FF2B5EF4-FFF2-40B4-BE49-F238E27FC236}">
                <a16:creationId xmlns="" xmlns:a16="http://schemas.microsoft.com/office/drawing/2014/main" id="{22604BA8-9398-4717-98B3-A8A8649BF1EB}"/>
              </a:ext>
            </a:extLst>
          </p:cNvPr>
          <p:cNvSpPr/>
          <p:nvPr/>
        </p:nvSpPr>
        <p:spPr>
          <a:xfrm>
            <a:off x="5526660" y="797515"/>
            <a:ext cx="458528" cy="42197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a:extLst>
              <a:ext uri="{FF2B5EF4-FFF2-40B4-BE49-F238E27FC236}">
                <a16:creationId xmlns="" xmlns:a16="http://schemas.microsoft.com/office/drawing/2014/main" id="{C4401916-D349-4809-85C4-B5B3B5D54ECE}"/>
              </a:ext>
            </a:extLst>
          </p:cNvPr>
          <p:cNvSpPr/>
          <p:nvPr/>
        </p:nvSpPr>
        <p:spPr>
          <a:xfrm>
            <a:off x="6053952" y="1108048"/>
            <a:ext cx="393696" cy="409151"/>
          </a:xfrm>
          <a:prstGeom prst="triangl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Single Corner Snipped 6">
            <a:extLst>
              <a:ext uri="{FF2B5EF4-FFF2-40B4-BE49-F238E27FC236}">
                <a16:creationId xmlns="" xmlns:a16="http://schemas.microsoft.com/office/drawing/2014/main" id="{048EC0C4-405F-4902-B2BC-13AB4FAE422C}"/>
              </a:ext>
            </a:extLst>
          </p:cNvPr>
          <p:cNvSpPr/>
          <p:nvPr/>
        </p:nvSpPr>
        <p:spPr>
          <a:xfrm>
            <a:off x="5432266" y="1286475"/>
            <a:ext cx="488561" cy="280835"/>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Diagonal Corners Snipped 8">
            <a:extLst>
              <a:ext uri="{FF2B5EF4-FFF2-40B4-BE49-F238E27FC236}">
                <a16:creationId xmlns="" xmlns:a16="http://schemas.microsoft.com/office/drawing/2014/main" id="{CC5BE6BA-1775-446F-A63A-F483BD3104BB}"/>
              </a:ext>
            </a:extLst>
          </p:cNvPr>
          <p:cNvSpPr/>
          <p:nvPr/>
        </p:nvSpPr>
        <p:spPr>
          <a:xfrm>
            <a:off x="2195977" y="867237"/>
            <a:ext cx="413553" cy="486314"/>
          </a:xfrm>
          <a:prstGeom prst="snip2DiagRect">
            <a:avLst/>
          </a:prstGeom>
          <a:solidFill>
            <a:schemeClr val="tx2"/>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Top Corners Snipped 9">
            <a:extLst>
              <a:ext uri="{FF2B5EF4-FFF2-40B4-BE49-F238E27FC236}">
                <a16:creationId xmlns="" xmlns:a16="http://schemas.microsoft.com/office/drawing/2014/main" id="{CFCE62B5-DEED-4894-AB4A-3B1B37BBF8C9}"/>
              </a:ext>
            </a:extLst>
          </p:cNvPr>
          <p:cNvSpPr/>
          <p:nvPr/>
        </p:nvSpPr>
        <p:spPr>
          <a:xfrm>
            <a:off x="4686452" y="841337"/>
            <a:ext cx="341620" cy="266082"/>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Diagonal Corners Snipped 10">
            <a:extLst>
              <a:ext uri="{FF2B5EF4-FFF2-40B4-BE49-F238E27FC236}">
                <a16:creationId xmlns="" xmlns:a16="http://schemas.microsoft.com/office/drawing/2014/main" id="{1B4BDCC4-22DE-4386-9AC6-48A69DB9BB9E}"/>
              </a:ext>
            </a:extLst>
          </p:cNvPr>
          <p:cNvSpPr/>
          <p:nvPr/>
        </p:nvSpPr>
        <p:spPr>
          <a:xfrm>
            <a:off x="1009414" y="898531"/>
            <a:ext cx="607908" cy="321640"/>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a:extLst>
              <a:ext uri="{FF2B5EF4-FFF2-40B4-BE49-F238E27FC236}">
                <a16:creationId xmlns="" xmlns:a16="http://schemas.microsoft.com/office/drawing/2014/main" id="{6189AC56-2196-47F4-A9CA-4DB08FDDBB68}"/>
              </a:ext>
            </a:extLst>
          </p:cNvPr>
          <p:cNvSpPr/>
          <p:nvPr/>
        </p:nvSpPr>
        <p:spPr>
          <a:xfrm>
            <a:off x="4799989" y="1185717"/>
            <a:ext cx="393698" cy="374301"/>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 xmlns:a16="http://schemas.microsoft.com/office/drawing/2014/main" id="{8B253F59-1B97-4FA5-87DC-75129219DCC3}"/>
              </a:ext>
            </a:extLst>
          </p:cNvPr>
          <p:cNvSpPr/>
          <p:nvPr/>
        </p:nvSpPr>
        <p:spPr>
          <a:xfrm>
            <a:off x="5129378" y="827326"/>
            <a:ext cx="338312" cy="387630"/>
          </a:xfrm>
          <a:prstGeom prst="triangle">
            <a:avLst/>
          </a:prstGeom>
          <a:solidFill>
            <a:schemeClr val="tx2"/>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 xmlns:a16="http://schemas.microsoft.com/office/drawing/2014/main" id="{A652066F-BC5B-4CA9-B7A1-637075A74448}"/>
              </a:ext>
            </a:extLst>
          </p:cNvPr>
          <p:cNvSpPr/>
          <p:nvPr/>
        </p:nvSpPr>
        <p:spPr>
          <a:xfrm>
            <a:off x="6316164" y="827326"/>
            <a:ext cx="396655" cy="449359"/>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a:extLst>
              <a:ext uri="{FF2B5EF4-FFF2-40B4-BE49-F238E27FC236}">
                <a16:creationId xmlns="" xmlns:a16="http://schemas.microsoft.com/office/drawing/2014/main" id="{71E630E5-9FF4-4197-AC20-3EDC551DB812}"/>
              </a:ext>
            </a:extLst>
          </p:cNvPr>
          <p:cNvSpPr/>
          <p:nvPr/>
        </p:nvSpPr>
        <p:spPr>
          <a:xfrm>
            <a:off x="4335707" y="736591"/>
            <a:ext cx="315863" cy="440961"/>
          </a:xfrm>
          <a:prstGeom prst="rtTriangl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B33D84A6-40CD-4FDA-AA7F-D8B639E7FFA9}"/>
              </a:ext>
            </a:extLst>
          </p:cNvPr>
          <p:cNvSpPr/>
          <p:nvPr/>
        </p:nvSpPr>
        <p:spPr>
          <a:xfrm>
            <a:off x="1802756" y="1348449"/>
            <a:ext cx="487192" cy="20209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9" name="Table 28">
            <a:extLst>
              <a:ext uri="{FF2B5EF4-FFF2-40B4-BE49-F238E27FC236}">
                <a16:creationId xmlns="" xmlns:a16="http://schemas.microsoft.com/office/drawing/2014/main" id="{BDE3B567-BF0C-4D2B-BB9B-33F2EC4781C7}"/>
              </a:ext>
            </a:extLst>
          </p:cNvPr>
          <p:cNvGraphicFramePr>
            <a:graphicFrameLocks noGrp="1"/>
          </p:cNvGraphicFramePr>
          <p:nvPr>
            <p:extLst>
              <p:ext uri="{D42A27DB-BD31-4B8C-83A1-F6EECF244321}">
                <p14:modId xmlns:p14="http://schemas.microsoft.com/office/powerpoint/2010/main" val="505148018"/>
              </p:ext>
            </p:extLst>
          </p:nvPr>
        </p:nvGraphicFramePr>
        <p:xfrm>
          <a:off x="10344398" y="3165725"/>
          <a:ext cx="833120" cy="590720"/>
        </p:xfrm>
        <a:graphic>
          <a:graphicData uri="http://schemas.openxmlformats.org/drawingml/2006/table">
            <a:tbl>
              <a:tblPr>
                <a:tableStyleId>{5C22544A-7EE6-4342-B048-85BDC9FD1C3A}</a:tableStyleId>
              </a:tblPr>
              <a:tblGrid>
                <a:gridCol w="208280">
                  <a:extLst>
                    <a:ext uri="{9D8B030D-6E8A-4147-A177-3AD203B41FA5}">
                      <a16:colId xmlns="" xmlns:a16="http://schemas.microsoft.com/office/drawing/2014/main" val="3668479248"/>
                    </a:ext>
                  </a:extLst>
                </a:gridCol>
                <a:gridCol w="208280">
                  <a:extLst>
                    <a:ext uri="{9D8B030D-6E8A-4147-A177-3AD203B41FA5}">
                      <a16:colId xmlns="" xmlns:a16="http://schemas.microsoft.com/office/drawing/2014/main" val="2699079574"/>
                    </a:ext>
                  </a:extLst>
                </a:gridCol>
                <a:gridCol w="208280">
                  <a:extLst>
                    <a:ext uri="{9D8B030D-6E8A-4147-A177-3AD203B41FA5}">
                      <a16:colId xmlns="" xmlns:a16="http://schemas.microsoft.com/office/drawing/2014/main" val="2514954522"/>
                    </a:ext>
                  </a:extLst>
                </a:gridCol>
                <a:gridCol w="208280">
                  <a:extLst>
                    <a:ext uri="{9D8B030D-6E8A-4147-A177-3AD203B41FA5}">
                      <a16:colId xmlns="" xmlns:a16="http://schemas.microsoft.com/office/drawing/2014/main" val="473960352"/>
                    </a:ext>
                  </a:extLst>
                </a:gridCol>
              </a:tblGrid>
              <a:tr h="118144">
                <a:tc>
                  <a:txBody>
                    <a:bodyPr/>
                    <a:lstStyle/>
                    <a:p>
                      <a:endParaRPr lang="en-US" sz="100" dirty="0"/>
                    </a:p>
                  </a:txBody>
                  <a:tcPr>
                    <a:solidFill>
                      <a:srgbClr val="00B0F0"/>
                    </a:solidFill>
                  </a:tcPr>
                </a:tc>
                <a:tc>
                  <a:txBody>
                    <a:bodyPr/>
                    <a:lstStyle/>
                    <a:p>
                      <a:endParaRPr lang="en-US" sz="100"/>
                    </a:p>
                  </a:txBody>
                  <a:tcPr>
                    <a:solidFill>
                      <a:srgbClr val="00B0F0"/>
                    </a:solidFill>
                  </a:tcPr>
                </a:tc>
                <a:tc>
                  <a:txBody>
                    <a:bodyPr/>
                    <a:lstStyle/>
                    <a:p>
                      <a:endParaRPr lang="en-US" sz="100"/>
                    </a:p>
                  </a:txBody>
                  <a:tcPr>
                    <a:solidFill>
                      <a:srgbClr val="00B0F0"/>
                    </a:solidFill>
                  </a:tcPr>
                </a:tc>
                <a:tc>
                  <a:txBody>
                    <a:bodyPr/>
                    <a:lstStyle/>
                    <a:p>
                      <a:endParaRPr lang="en-US" sz="100"/>
                    </a:p>
                  </a:txBody>
                  <a:tcPr>
                    <a:solidFill>
                      <a:srgbClr val="00B0F0"/>
                    </a:solidFill>
                  </a:tcPr>
                </a:tc>
                <a:extLst>
                  <a:ext uri="{0D108BD9-81ED-4DB2-BD59-A6C34878D82A}">
                    <a16:rowId xmlns="" xmlns:a16="http://schemas.microsoft.com/office/drawing/2014/main" val="2788171404"/>
                  </a:ext>
                </a:extLst>
              </a:tr>
              <a:tr h="118144">
                <a:tc>
                  <a:txBody>
                    <a:bodyPr/>
                    <a:lstStyle/>
                    <a:p>
                      <a:endParaRPr lang="en-US" sz="100"/>
                    </a:p>
                  </a:txBody>
                  <a:tcPr>
                    <a:solidFill>
                      <a:srgbClr val="00B0F0"/>
                    </a:solidFill>
                  </a:tcPr>
                </a:tc>
                <a:tc>
                  <a:txBody>
                    <a:bodyPr/>
                    <a:lstStyle/>
                    <a:p>
                      <a:endParaRPr lang="en-US" sz="100" dirty="0"/>
                    </a:p>
                  </a:txBody>
                  <a:tcPr>
                    <a:solidFill>
                      <a:srgbClr val="00B0F0"/>
                    </a:solidFill>
                  </a:tcPr>
                </a:tc>
                <a:tc>
                  <a:txBody>
                    <a:bodyPr/>
                    <a:lstStyle/>
                    <a:p>
                      <a:endParaRPr lang="en-US" sz="100"/>
                    </a:p>
                  </a:txBody>
                  <a:tcPr>
                    <a:solidFill>
                      <a:srgbClr val="00B0F0"/>
                    </a:solidFill>
                  </a:tcPr>
                </a:tc>
                <a:tc>
                  <a:txBody>
                    <a:bodyPr/>
                    <a:lstStyle/>
                    <a:p>
                      <a:endParaRPr lang="en-US" sz="100"/>
                    </a:p>
                  </a:txBody>
                  <a:tcPr>
                    <a:solidFill>
                      <a:srgbClr val="00B0F0"/>
                    </a:solidFill>
                  </a:tcPr>
                </a:tc>
                <a:extLst>
                  <a:ext uri="{0D108BD9-81ED-4DB2-BD59-A6C34878D82A}">
                    <a16:rowId xmlns="" xmlns:a16="http://schemas.microsoft.com/office/drawing/2014/main" val="917652151"/>
                  </a:ext>
                </a:extLst>
              </a:tr>
              <a:tr h="118144">
                <a:tc>
                  <a:txBody>
                    <a:bodyPr/>
                    <a:lstStyle/>
                    <a:p>
                      <a:endParaRPr lang="en-US" sz="100"/>
                    </a:p>
                  </a:txBody>
                  <a:tcPr>
                    <a:solidFill>
                      <a:srgbClr val="00B0F0"/>
                    </a:solidFill>
                  </a:tcPr>
                </a:tc>
                <a:tc>
                  <a:txBody>
                    <a:bodyPr/>
                    <a:lstStyle/>
                    <a:p>
                      <a:endParaRPr lang="en-US" sz="100"/>
                    </a:p>
                  </a:txBody>
                  <a:tcPr>
                    <a:solidFill>
                      <a:srgbClr val="00B0F0"/>
                    </a:solidFill>
                  </a:tcPr>
                </a:tc>
                <a:tc>
                  <a:txBody>
                    <a:bodyPr/>
                    <a:lstStyle/>
                    <a:p>
                      <a:endParaRPr lang="en-US" sz="100"/>
                    </a:p>
                  </a:txBody>
                  <a:tcPr>
                    <a:solidFill>
                      <a:srgbClr val="00B0F0"/>
                    </a:solidFill>
                  </a:tcPr>
                </a:tc>
                <a:tc>
                  <a:txBody>
                    <a:bodyPr/>
                    <a:lstStyle/>
                    <a:p>
                      <a:endParaRPr lang="en-US" sz="100" dirty="0"/>
                    </a:p>
                  </a:txBody>
                  <a:tcPr>
                    <a:solidFill>
                      <a:srgbClr val="00B0F0"/>
                    </a:solidFill>
                  </a:tcPr>
                </a:tc>
                <a:extLst>
                  <a:ext uri="{0D108BD9-81ED-4DB2-BD59-A6C34878D82A}">
                    <a16:rowId xmlns="" xmlns:a16="http://schemas.microsoft.com/office/drawing/2014/main" val="1936079731"/>
                  </a:ext>
                </a:extLst>
              </a:tr>
              <a:tr h="118144">
                <a:tc>
                  <a:txBody>
                    <a:bodyPr/>
                    <a:lstStyle/>
                    <a:p>
                      <a:endParaRPr lang="en-US" sz="100"/>
                    </a:p>
                  </a:txBody>
                  <a:tcPr>
                    <a:solidFill>
                      <a:srgbClr val="00B0F0"/>
                    </a:solidFill>
                  </a:tcPr>
                </a:tc>
                <a:tc>
                  <a:txBody>
                    <a:bodyPr/>
                    <a:lstStyle/>
                    <a:p>
                      <a:endParaRPr lang="en-US" sz="100"/>
                    </a:p>
                  </a:txBody>
                  <a:tcPr>
                    <a:solidFill>
                      <a:srgbClr val="00B0F0"/>
                    </a:solidFill>
                  </a:tcPr>
                </a:tc>
                <a:tc>
                  <a:txBody>
                    <a:bodyPr/>
                    <a:lstStyle/>
                    <a:p>
                      <a:endParaRPr lang="en-US" sz="100"/>
                    </a:p>
                  </a:txBody>
                  <a:tcPr>
                    <a:solidFill>
                      <a:srgbClr val="00B0F0"/>
                    </a:solidFill>
                  </a:tcPr>
                </a:tc>
                <a:tc>
                  <a:txBody>
                    <a:bodyPr/>
                    <a:lstStyle/>
                    <a:p>
                      <a:endParaRPr lang="en-US" sz="100"/>
                    </a:p>
                  </a:txBody>
                  <a:tcPr>
                    <a:solidFill>
                      <a:srgbClr val="00B0F0"/>
                    </a:solidFill>
                  </a:tcPr>
                </a:tc>
                <a:extLst>
                  <a:ext uri="{0D108BD9-81ED-4DB2-BD59-A6C34878D82A}">
                    <a16:rowId xmlns="" xmlns:a16="http://schemas.microsoft.com/office/drawing/2014/main" val="2304779320"/>
                  </a:ext>
                </a:extLst>
              </a:tr>
              <a:tr h="118144">
                <a:tc>
                  <a:txBody>
                    <a:bodyPr/>
                    <a:lstStyle/>
                    <a:p>
                      <a:endParaRPr lang="en-US" sz="100"/>
                    </a:p>
                  </a:txBody>
                  <a:tcPr>
                    <a:solidFill>
                      <a:srgbClr val="00B0F0"/>
                    </a:solidFill>
                  </a:tcPr>
                </a:tc>
                <a:tc>
                  <a:txBody>
                    <a:bodyPr/>
                    <a:lstStyle/>
                    <a:p>
                      <a:endParaRPr lang="en-US" sz="100"/>
                    </a:p>
                  </a:txBody>
                  <a:tcPr>
                    <a:solidFill>
                      <a:srgbClr val="00B0F0"/>
                    </a:solidFill>
                  </a:tcPr>
                </a:tc>
                <a:tc>
                  <a:txBody>
                    <a:bodyPr/>
                    <a:lstStyle/>
                    <a:p>
                      <a:endParaRPr lang="en-US" sz="100"/>
                    </a:p>
                  </a:txBody>
                  <a:tcPr>
                    <a:solidFill>
                      <a:srgbClr val="00B0F0"/>
                    </a:solidFill>
                  </a:tcPr>
                </a:tc>
                <a:tc>
                  <a:txBody>
                    <a:bodyPr/>
                    <a:lstStyle/>
                    <a:p>
                      <a:endParaRPr lang="en-US" sz="100" dirty="0"/>
                    </a:p>
                  </a:txBody>
                  <a:tcPr>
                    <a:solidFill>
                      <a:srgbClr val="00B0F0"/>
                    </a:solidFill>
                  </a:tcPr>
                </a:tc>
                <a:extLst>
                  <a:ext uri="{0D108BD9-81ED-4DB2-BD59-A6C34878D82A}">
                    <a16:rowId xmlns="" xmlns:a16="http://schemas.microsoft.com/office/drawing/2014/main" val="2012784309"/>
                  </a:ext>
                </a:extLst>
              </a:tr>
            </a:tbl>
          </a:graphicData>
        </a:graphic>
      </p:graphicFrame>
      <p:graphicFrame>
        <p:nvGraphicFramePr>
          <p:cNvPr id="30" name="Table 29">
            <a:extLst>
              <a:ext uri="{FF2B5EF4-FFF2-40B4-BE49-F238E27FC236}">
                <a16:creationId xmlns="" xmlns:a16="http://schemas.microsoft.com/office/drawing/2014/main" id="{4738366B-2E86-47BB-BC83-C488C16495E0}"/>
              </a:ext>
            </a:extLst>
          </p:cNvPr>
          <p:cNvGraphicFramePr>
            <a:graphicFrameLocks noGrp="1"/>
          </p:cNvGraphicFramePr>
          <p:nvPr>
            <p:extLst>
              <p:ext uri="{D42A27DB-BD31-4B8C-83A1-F6EECF244321}">
                <p14:modId xmlns:p14="http://schemas.microsoft.com/office/powerpoint/2010/main" val="1019881935"/>
              </p:ext>
            </p:extLst>
          </p:nvPr>
        </p:nvGraphicFramePr>
        <p:xfrm>
          <a:off x="8520800" y="3290242"/>
          <a:ext cx="1175512" cy="590720"/>
        </p:xfrm>
        <a:graphic>
          <a:graphicData uri="http://schemas.openxmlformats.org/drawingml/2006/table">
            <a:tbl>
              <a:tblPr>
                <a:tableStyleId>{5C22544A-7EE6-4342-B048-85BDC9FD1C3A}</a:tableStyleId>
              </a:tblPr>
              <a:tblGrid>
                <a:gridCol w="293878">
                  <a:extLst>
                    <a:ext uri="{9D8B030D-6E8A-4147-A177-3AD203B41FA5}">
                      <a16:colId xmlns="" xmlns:a16="http://schemas.microsoft.com/office/drawing/2014/main" val="3668479248"/>
                    </a:ext>
                  </a:extLst>
                </a:gridCol>
                <a:gridCol w="293878">
                  <a:extLst>
                    <a:ext uri="{9D8B030D-6E8A-4147-A177-3AD203B41FA5}">
                      <a16:colId xmlns="" xmlns:a16="http://schemas.microsoft.com/office/drawing/2014/main" val="2699079574"/>
                    </a:ext>
                  </a:extLst>
                </a:gridCol>
                <a:gridCol w="293878">
                  <a:extLst>
                    <a:ext uri="{9D8B030D-6E8A-4147-A177-3AD203B41FA5}">
                      <a16:colId xmlns="" xmlns:a16="http://schemas.microsoft.com/office/drawing/2014/main" val="2514954522"/>
                    </a:ext>
                  </a:extLst>
                </a:gridCol>
                <a:gridCol w="293878">
                  <a:extLst>
                    <a:ext uri="{9D8B030D-6E8A-4147-A177-3AD203B41FA5}">
                      <a16:colId xmlns="" xmlns:a16="http://schemas.microsoft.com/office/drawing/2014/main" val="473960352"/>
                    </a:ext>
                  </a:extLst>
                </a:gridCol>
              </a:tblGrid>
              <a:tr h="118144">
                <a:tc>
                  <a:txBody>
                    <a:bodyPr/>
                    <a:lstStyle/>
                    <a:p>
                      <a:endParaRPr lang="en-US" sz="100" dirty="0"/>
                    </a:p>
                  </a:txBody>
                  <a:tcPr>
                    <a:solidFill>
                      <a:schemeClr val="accent1">
                        <a:lumMod val="50000"/>
                      </a:schemeClr>
                    </a:solidFill>
                  </a:tcPr>
                </a:tc>
                <a:tc>
                  <a:txBody>
                    <a:bodyPr/>
                    <a:lstStyle/>
                    <a:p>
                      <a:endParaRPr lang="en-US" sz="100"/>
                    </a:p>
                  </a:txBody>
                  <a:tcPr>
                    <a:solidFill>
                      <a:schemeClr val="accent1">
                        <a:lumMod val="50000"/>
                      </a:schemeClr>
                    </a:solidFill>
                  </a:tcPr>
                </a:tc>
                <a:tc>
                  <a:txBody>
                    <a:bodyPr/>
                    <a:lstStyle/>
                    <a:p>
                      <a:endParaRPr lang="en-US" sz="100"/>
                    </a:p>
                  </a:txBody>
                  <a:tcPr>
                    <a:solidFill>
                      <a:schemeClr val="accent1">
                        <a:lumMod val="50000"/>
                      </a:schemeClr>
                    </a:solidFill>
                  </a:tcPr>
                </a:tc>
                <a:tc>
                  <a:txBody>
                    <a:bodyPr/>
                    <a:lstStyle/>
                    <a:p>
                      <a:endParaRPr lang="en-US" sz="100"/>
                    </a:p>
                  </a:txBody>
                  <a:tcPr>
                    <a:solidFill>
                      <a:schemeClr val="accent1">
                        <a:lumMod val="50000"/>
                      </a:schemeClr>
                    </a:solidFill>
                  </a:tcPr>
                </a:tc>
                <a:extLst>
                  <a:ext uri="{0D108BD9-81ED-4DB2-BD59-A6C34878D82A}">
                    <a16:rowId xmlns="" xmlns:a16="http://schemas.microsoft.com/office/drawing/2014/main" val="2788171404"/>
                  </a:ext>
                </a:extLst>
              </a:tr>
              <a:tr h="118144">
                <a:tc>
                  <a:txBody>
                    <a:bodyPr/>
                    <a:lstStyle/>
                    <a:p>
                      <a:endParaRPr lang="en-US" sz="100"/>
                    </a:p>
                  </a:txBody>
                  <a:tcPr>
                    <a:solidFill>
                      <a:schemeClr val="accent1">
                        <a:lumMod val="50000"/>
                      </a:schemeClr>
                    </a:solidFill>
                  </a:tcPr>
                </a:tc>
                <a:tc>
                  <a:txBody>
                    <a:bodyPr/>
                    <a:lstStyle/>
                    <a:p>
                      <a:endParaRPr lang="en-US" sz="100"/>
                    </a:p>
                  </a:txBody>
                  <a:tcPr>
                    <a:solidFill>
                      <a:schemeClr val="accent1">
                        <a:lumMod val="50000"/>
                      </a:schemeClr>
                    </a:solidFill>
                  </a:tcPr>
                </a:tc>
                <a:tc>
                  <a:txBody>
                    <a:bodyPr/>
                    <a:lstStyle/>
                    <a:p>
                      <a:endParaRPr lang="en-US" sz="100"/>
                    </a:p>
                  </a:txBody>
                  <a:tcPr>
                    <a:solidFill>
                      <a:schemeClr val="accent1">
                        <a:lumMod val="50000"/>
                      </a:schemeClr>
                    </a:solidFill>
                  </a:tcPr>
                </a:tc>
                <a:tc>
                  <a:txBody>
                    <a:bodyPr/>
                    <a:lstStyle/>
                    <a:p>
                      <a:endParaRPr lang="en-US" sz="100"/>
                    </a:p>
                  </a:txBody>
                  <a:tcPr>
                    <a:solidFill>
                      <a:schemeClr val="accent1">
                        <a:lumMod val="50000"/>
                      </a:schemeClr>
                    </a:solidFill>
                  </a:tcPr>
                </a:tc>
                <a:extLst>
                  <a:ext uri="{0D108BD9-81ED-4DB2-BD59-A6C34878D82A}">
                    <a16:rowId xmlns="" xmlns:a16="http://schemas.microsoft.com/office/drawing/2014/main" val="917652151"/>
                  </a:ext>
                </a:extLst>
              </a:tr>
              <a:tr h="118144">
                <a:tc>
                  <a:txBody>
                    <a:bodyPr/>
                    <a:lstStyle/>
                    <a:p>
                      <a:endParaRPr lang="en-US" sz="100"/>
                    </a:p>
                  </a:txBody>
                  <a:tcPr>
                    <a:solidFill>
                      <a:schemeClr val="accent1">
                        <a:lumMod val="50000"/>
                      </a:schemeClr>
                    </a:solidFill>
                  </a:tcPr>
                </a:tc>
                <a:tc>
                  <a:txBody>
                    <a:bodyPr/>
                    <a:lstStyle/>
                    <a:p>
                      <a:endParaRPr lang="en-US" sz="100" dirty="0"/>
                    </a:p>
                  </a:txBody>
                  <a:tcPr>
                    <a:solidFill>
                      <a:schemeClr val="accent1">
                        <a:lumMod val="50000"/>
                      </a:schemeClr>
                    </a:solidFill>
                  </a:tcPr>
                </a:tc>
                <a:tc>
                  <a:txBody>
                    <a:bodyPr/>
                    <a:lstStyle/>
                    <a:p>
                      <a:endParaRPr lang="en-US" sz="100"/>
                    </a:p>
                  </a:txBody>
                  <a:tcPr>
                    <a:solidFill>
                      <a:schemeClr val="accent1">
                        <a:lumMod val="50000"/>
                      </a:schemeClr>
                    </a:solidFill>
                  </a:tcPr>
                </a:tc>
                <a:tc>
                  <a:txBody>
                    <a:bodyPr/>
                    <a:lstStyle/>
                    <a:p>
                      <a:endParaRPr lang="en-US" sz="100"/>
                    </a:p>
                  </a:txBody>
                  <a:tcPr>
                    <a:solidFill>
                      <a:schemeClr val="accent1">
                        <a:lumMod val="50000"/>
                      </a:schemeClr>
                    </a:solidFill>
                  </a:tcPr>
                </a:tc>
                <a:extLst>
                  <a:ext uri="{0D108BD9-81ED-4DB2-BD59-A6C34878D82A}">
                    <a16:rowId xmlns="" xmlns:a16="http://schemas.microsoft.com/office/drawing/2014/main" val="1936079731"/>
                  </a:ext>
                </a:extLst>
              </a:tr>
              <a:tr h="118144">
                <a:tc>
                  <a:txBody>
                    <a:bodyPr/>
                    <a:lstStyle/>
                    <a:p>
                      <a:endParaRPr lang="en-US" sz="100"/>
                    </a:p>
                  </a:txBody>
                  <a:tcPr>
                    <a:solidFill>
                      <a:schemeClr val="accent1">
                        <a:lumMod val="50000"/>
                      </a:schemeClr>
                    </a:solidFill>
                  </a:tcPr>
                </a:tc>
                <a:tc>
                  <a:txBody>
                    <a:bodyPr/>
                    <a:lstStyle/>
                    <a:p>
                      <a:endParaRPr lang="en-US" sz="100"/>
                    </a:p>
                  </a:txBody>
                  <a:tcPr>
                    <a:solidFill>
                      <a:schemeClr val="accent1">
                        <a:lumMod val="50000"/>
                      </a:schemeClr>
                    </a:solidFill>
                  </a:tcPr>
                </a:tc>
                <a:tc>
                  <a:txBody>
                    <a:bodyPr/>
                    <a:lstStyle/>
                    <a:p>
                      <a:endParaRPr lang="en-US" sz="100"/>
                    </a:p>
                  </a:txBody>
                  <a:tcPr>
                    <a:solidFill>
                      <a:schemeClr val="accent1">
                        <a:lumMod val="50000"/>
                      </a:schemeClr>
                    </a:solidFill>
                  </a:tcPr>
                </a:tc>
                <a:tc>
                  <a:txBody>
                    <a:bodyPr/>
                    <a:lstStyle/>
                    <a:p>
                      <a:endParaRPr lang="en-US" sz="100"/>
                    </a:p>
                  </a:txBody>
                  <a:tcPr>
                    <a:solidFill>
                      <a:schemeClr val="accent1">
                        <a:lumMod val="50000"/>
                      </a:schemeClr>
                    </a:solidFill>
                  </a:tcPr>
                </a:tc>
                <a:extLst>
                  <a:ext uri="{0D108BD9-81ED-4DB2-BD59-A6C34878D82A}">
                    <a16:rowId xmlns="" xmlns:a16="http://schemas.microsoft.com/office/drawing/2014/main" val="2304779320"/>
                  </a:ext>
                </a:extLst>
              </a:tr>
              <a:tr h="118144">
                <a:tc>
                  <a:txBody>
                    <a:bodyPr/>
                    <a:lstStyle/>
                    <a:p>
                      <a:endParaRPr lang="en-US" sz="100"/>
                    </a:p>
                  </a:txBody>
                  <a:tcPr>
                    <a:solidFill>
                      <a:schemeClr val="accent1">
                        <a:lumMod val="50000"/>
                      </a:schemeClr>
                    </a:solidFill>
                  </a:tcPr>
                </a:tc>
                <a:tc>
                  <a:txBody>
                    <a:bodyPr/>
                    <a:lstStyle/>
                    <a:p>
                      <a:endParaRPr lang="en-US" sz="100"/>
                    </a:p>
                  </a:txBody>
                  <a:tcPr>
                    <a:solidFill>
                      <a:schemeClr val="accent1">
                        <a:lumMod val="50000"/>
                      </a:schemeClr>
                    </a:solidFill>
                  </a:tcPr>
                </a:tc>
                <a:tc>
                  <a:txBody>
                    <a:bodyPr/>
                    <a:lstStyle/>
                    <a:p>
                      <a:endParaRPr lang="en-US" sz="100"/>
                    </a:p>
                  </a:txBody>
                  <a:tcPr>
                    <a:solidFill>
                      <a:schemeClr val="accent1">
                        <a:lumMod val="50000"/>
                      </a:schemeClr>
                    </a:solidFill>
                  </a:tcPr>
                </a:tc>
                <a:tc>
                  <a:txBody>
                    <a:bodyPr/>
                    <a:lstStyle/>
                    <a:p>
                      <a:endParaRPr lang="en-US" sz="100" dirty="0"/>
                    </a:p>
                  </a:txBody>
                  <a:tcPr>
                    <a:solidFill>
                      <a:schemeClr val="accent1">
                        <a:lumMod val="50000"/>
                      </a:schemeClr>
                    </a:solidFill>
                  </a:tcPr>
                </a:tc>
                <a:extLst>
                  <a:ext uri="{0D108BD9-81ED-4DB2-BD59-A6C34878D82A}">
                    <a16:rowId xmlns="" xmlns:a16="http://schemas.microsoft.com/office/drawing/2014/main" val="2012784309"/>
                  </a:ext>
                </a:extLst>
              </a:tr>
            </a:tbl>
          </a:graphicData>
        </a:graphic>
      </p:graphicFrame>
      <p:sp>
        <p:nvSpPr>
          <p:cNvPr id="31" name="Rectangle: Rounded Corners 30">
            <a:extLst>
              <a:ext uri="{FF2B5EF4-FFF2-40B4-BE49-F238E27FC236}">
                <a16:creationId xmlns="" xmlns:a16="http://schemas.microsoft.com/office/drawing/2014/main" id="{7C2DCA57-464F-4D7F-99FF-4C7B40335110}"/>
              </a:ext>
            </a:extLst>
          </p:cNvPr>
          <p:cNvSpPr/>
          <p:nvPr/>
        </p:nvSpPr>
        <p:spPr>
          <a:xfrm>
            <a:off x="4131376" y="2487054"/>
            <a:ext cx="2025220" cy="72508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sp>
        <p:nvSpPr>
          <p:cNvPr id="33" name="Rectangle: Rounded Corners 32">
            <a:extLst>
              <a:ext uri="{FF2B5EF4-FFF2-40B4-BE49-F238E27FC236}">
                <a16:creationId xmlns="" xmlns:a16="http://schemas.microsoft.com/office/drawing/2014/main" id="{EDA97A6F-EBE7-4391-8A2F-B534D822D434}"/>
              </a:ext>
            </a:extLst>
          </p:cNvPr>
          <p:cNvSpPr/>
          <p:nvPr/>
        </p:nvSpPr>
        <p:spPr>
          <a:xfrm>
            <a:off x="1738443" y="3326504"/>
            <a:ext cx="2274418" cy="72508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C</a:t>
            </a:r>
          </a:p>
        </p:txBody>
      </p:sp>
      <p:sp>
        <p:nvSpPr>
          <p:cNvPr id="34" name="Rectangle: Rounded Corners 33">
            <a:extLst>
              <a:ext uri="{FF2B5EF4-FFF2-40B4-BE49-F238E27FC236}">
                <a16:creationId xmlns="" xmlns:a16="http://schemas.microsoft.com/office/drawing/2014/main" id="{9F72A6C6-867B-4128-9738-20DA32CB4EE0}"/>
              </a:ext>
            </a:extLst>
          </p:cNvPr>
          <p:cNvSpPr/>
          <p:nvPr/>
        </p:nvSpPr>
        <p:spPr>
          <a:xfrm>
            <a:off x="4140496" y="3336852"/>
            <a:ext cx="2025220" cy="72508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D</a:t>
            </a:r>
          </a:p>
        </p:txBody>
      </p:sp>
      <p:sp>
        <p:nvSpPr>
          <p:cNvPr id="35" name="Rectangle: Rounded Corners 34">
            <a:extLst>
              <a:ext uri="{FF2B5EF4-FFF2-40B4-BE49-F238E27FC236}">
                <a16:creationId xmlns="" xmlns:a16="http://schemas.microsoft.com/office/drawing/2014/main" id="{373A4D9F-C322-403D-BE0E-911BEE6B3343}"/>
              </a:ext>
            </a:extLst>
          </p:cNvPr>
          <p:cNvSpPr/>
          <p:nvPr/>
        </p:nvSpPr>
        <p:spPr>
          <a:xfrm>
            <a:off x="1763306" y="4195132"/>
            <a:ext cx="2274418" cy="725086"/>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E</a:t>
            </a:r>
          </a:p>
        </p:txBody>
      </p:sp>
      <p:sp>
        <p:nvSpPr>
          <p:cNvPr id="36" name="Rectangle: Rounded Corners 35">
            <a:extLst>
              <a:ext uri="{FF2B5EF4-FFF2-40B4-BE49-F238E27FC236}">
                <a16:creationId xmlns="" xmlns:a16="http://schemas.microsoft.com/office/drawing/2014/main" id="{A741A2B7-F16B-4E37-93F2-47C1C0B440B2}"/>
              </a:ext>
            </a:extLst>
          </p:cNvPr>
          <p:cNvSpPr/>
          <p:nvPr/>
        </p:nvSpPr>
        <p:spPr>
          <a:xfrm>
            <a:off x="4234057" y="2585649"/>
            <a:ext cx="2025220" cy="7250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B2</a:t>
            </a:r>
          </a:p>
        </p:txBody>
      </p:sp>
      <p:sp>
        <p:nvSpPr>
          <p:cNvPr id="37" name="Rectangle: Rounded Corners 36">
            <a:extLst>
              <a:ext uri="{FF2B5EF4-FFF2-40B4-BE49-F238E27FC236}">
                <a16:creationId xmlns="" xmlns:a16="http://schemas.microsoft.com/office/drawing/2014/main" id="{B9466CC7-938A-41E5-B567-382964CFD279}"/>
              </a:ext>
            </a:extLst>
          </p:cNvPr>
          <p:cNvSpPr/>
          <p:nvPr/>
        </p:nvSpPr>
        <p:spPr>
          <a:xfrm>
            <a:off x="4149913" y="5067130"/>
            <a:ext cx="745157" cy="88236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Bug Fix</a:t>
            </a:r>
          </a:p>
        </p:txBody>
      </p:sp>
      <p:sp>
        <p:nvSpPr>
          <p:cNvPr id="45" name="Rectangle: Rounded Corners 44">
            <a:extLst>
              <a:ext uri="{FF2B5EF4-FFF2-40B4-BE49-F238E27FC236}">
                <a16:creationId xmlns="" xmlns:a16="http://schemas.microsoft.com/office/drawing/2014/main" id="{04CB0295-E0BF-47A2-B507-F421DB1BC5E2}"/>
              </a:ext>
            </a:extLst>
          </p:cNvPr>
          <p:cNvSpPr/>
          <p:nvPr/>
        </p:nvSpPr>
        <p:spPr>
          <a:xfrm>
            <a:off x="1777489" y="5030205"/>
            <a:ext cx="2235371" cy="72508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B1</a:t>
            </a:r>
          </a:p>
        </p:txBody>
      </p:sp>
      <p:sp>
        <p:nvSpPr>
          <p:cNvPr id="46" name="Rectangle: Rounded Corners 45">
            <a:extLst>
              <a:ext uri="{FF2B5EF4-FFF2-40B4-BE49-F238E27FC236}">
                <a16:creationId xmlns="" xmlns:a16="http://schemas.microsoft.com/office/drawing/2014/main" id="{D253913D-0C41-483E-84B3-144932E7955B}"/>
              </a:ext>
            </a:extLst>
          </p:cNvPr>
          <p:cNvSpPr/>
          <p:nvPr/>
        </p:nvSpPr>
        <p:spPr>
          <a:xfrm>
            <a:off x="1930305" y="2536474"/>
            <a:ext cx="2025220" cy="72508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Service A1</a:t>
            </a:r>
          </a:p>
        </p:txBody>
      </p:sp>
      <p:sp>
        <p:nvSpPr>
          <p:cNvPr id="47" name="Rectangle: Rounded Corners 46">
            <a:extLst>
              <a:ext uri="{FF2B5EF4-FFF2-40B4-BE49-F238E27FC236}">
                <a16:creationId xmlns="" xmlns:a16="http://schemas.microsoft.com/office/drawing/2014/main" id="{A7D3BDEA-1F93-4BCF-BD8F-0B9C27090AB9}"/>
              </a:ext>
            </a:extLst>
          </p:cNvPr>
          <p:cNvSpPr/>
          <p:nvPr/>
        </p:nvSpPr>
        <p:spPr>
          <a:xfrm>
            <a:off x="4299350" y="3477421"/>
            <a:ext cx="2025220" cy="725086"/>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D1</a:t>
            </a:r>
          </a:p>
        </p:txBody>
      </p:sp>
      <p:sp>
        <p:nvSpPr>
          <p:cNvPr id="4" name="Rectangle 3">
            <a:extLst>
              <a:ext uri="{FF2B5EF4-FFF2-40B4-BE49-F238E27FC236}">
                <a16:creationId xmlns="" xmlns:a16="http://schemas.microsoft.com/office/drawing/2014/main" id="{D1301734-8150-46EB-8840-8EA93462B8AC}"/>
              </a:ext>
            </a:extLst>
          </p:cNvPr>
          <p:cNvSpPr/>
          <p:nvPr/>
        </p:nvSpPr>
        <p:spPr>
          <a:xfrm>
            <a:off x="3314118" y="705699"/>
            <a:ext cx="803426"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UI</a:t>
            </a:r>
          </a:p>
        </p:txBody>
      </p:sp>
      <p:sp>
        <p:nvSpPr>
          <p:cNvPr id="51" name="Isosceles Triangle 50">
            <a:extLst>
              <a:ext uri="{FF2B5EF4-FFF2-40B4-BE49-F238E27FC236}">
                <a16:creationId xmlns="" xmlns:a16="http://schemas.microsoft.com/office/drawing/2014/main" id="{BDB7CB90-46AA-4DD8-B8E1-A478DB8C174A}"/>
              </a:ext>
            </a:extLst>
          </p:cNvPr>
          <p:cNvSpPr/>
          <p:nvPr/>
        </p:nvSpPr>
        <p:spPr>
          <a:xfrm>
            <a:off x="6548704" y="1136270"/>
            <a:ext cx="322311" cy="315313"/>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2" name="Rectangle 51">
            <a:extLst>
              <a:ext uri="{FF2B5EF4-FFF2-40B4-BE49-F238E27FC236}">
                <a16:creationId xmlns="" xmlns:a16="http://schemas.microsoft.com/office/drawing/2014/main" id="{D2118389-7436-490F-A27A-7C9D04D8DBDB}"/>
              </a:ext>
            </a:extLst>
          </p:cNvPr>
          <p:cNvSpPr/>
          <p:nvPr/>
        </p:nvSpPr>
        <p:spPr>
          <a:xfrm>
            <a:off x="6823426" y="914500"/>
            <a:ext cx="211658" cy="17831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3" name="Table 52">
            <a:extLst>
              <a:ext uri="{FF2B5EF4-FFF2-40B4-BE49-F238E27FC236}">
                <a16:creationId xmlns="" xmlns:a16="http://schemas.microsoft.com/office/drawing/2014/main" id="{CCD53B29-8C0E-4FF3-9682-1CBC6FD2267B}"/>
              </a:ext>
            </a:extLst>
          </p:cNvPr>
          <p:cNvGraphicFramePr>
            <a:graphicFrameLocks noGrp="1"/>
          </p:cNvGraphicFramePr>
          <p:nvPr>
            <p:extLst>
              <p:ext uri="{D42A27DB-BD31-4B8C-83A1-F6EECF244321}">
                <p14:modId xmlns:p14="http://schemas.microsoft.com/office/powerpoint/2010/main" val="2088694838"/>
              </p:ext>
            </p:extLst>
          </p:nvPr>
        </p:nvGraphicFramePr>
        <p:xfrm>
          <a:off x="10138283" y="4771528"/>
          <a:ext cx="1175512" cy="590720"/>
        </p:xfrm>
        <a:graphic>
          <a:graphicData uri="http://schemas.openxmlformats.org/drawingml/2006/table">
            <a:tbl>
              <a:tblPr>
                <a:tableStyleId>{5C22544A-7EE6-4342-B048-85BDC9FD1C3A}</a:tableStyleId>
              </a:tblPr>
              <a:tblGrid>
                <a:gridCol w="293878">
                  <a:extLst>
                    <a:ext uri="{9D8B030D-6E8A-4147-A177-3AD203B41FA5}">
                      <a16:colId xmlns="" xmlns:a16="http://schemas.microsoft.com/office/drawing/2014/main" val="3668479248"/>
                    </a:ext>
                  </a:extLst>
                </a:gridCol>
                <a:gridCol w="293878">
                  <a:extLst>
                    <a:ext uri="{9D8B030D-6E8A-4147-A177-3AD203B41FA5}">
                      <a16:colId xmlns="" xmlns:a16="http://schemas.microsoft.com/office/drawing/2014/main" val="2699079574"/>
                    </a:ext>
                  </a:extLst>
                </a:gridCol>
                <a:gridCol w="293878">
                  <a:extLst>
                    <a:ext uri="{9D8B030D-6E8A-4147-A177-3AD203B41FA5}">
                      <a16:colId xmlns="" xmlns:a16="http://schemas.microsoft.com/office/drawing/2014/main" val="2514954522"/>
                    </a:ext>
                  </a:extLst>
                </a:gridCol>
                <a:gridCol w="293878">
                  <a:extLst>
                    <a:ext uri="{9D8B030D-6E8A-4147-A177-3AD203B41FA5}">
                      <a16:colId xmlns="" xmlns:a16="http://schemas.microsoft.com/office/drawing/2014/main" val="473960352"/>
                    </a:ext>
                  </a:extLst>
                </a:gridCol>
              </a:tblGrid>
              <a:tr h="118144">
                <a:tc>
                  <a:txBody>
                    <a:bodyPr/>
                    <a:lstStyle/>
                    <a:p>
                      <a:endParaRPr lang="en-US" sz="100" dirty="0"/>
                    </a:p>
                  </a:txBody>
                  <a:tcPr>
                    <a:solidFill>
                      <a:schemeClr val="accent1">
                        <a:lumMod val="50000"/>
                      </a:schemeClr>
                    </a:solidFill>
                  </a:tcPr>
                </a:tc>
                <a:tc>
                  <a:txBody>
                    <a:bodyPr/>
                    <a:lstStyle/>
                    <a:p>
                      <a:endParaRPr lang="en-US" sz="100"/>
                    </a:p>
                  </a:txBody>
                  <a:tcPr>
                    <a:solidFill>
                      <a:schemeClr val="accent1">
                        <a:lumMod val="50000"/>
                      </a:schemeClr>
                    </a:solidFill>
                  </a:tcPr>
                </a:tc>
                <a:tc>
                  <a:txBody>
                    <a:bodyPr/>
                    <a:lstStyle/>
                    <a:p>
                      <a:endParaRPr lang="en-US" sz="100"/>
                    </a:p>
                  </a:txBody>
                  <a:tcPr>
                    <a:solidFill>
                      <a:schemeClr val="accent1">
                        <a:lumMod val="50000"/>
                      </a:schemeClr>
                    </a:solidFill>
                  </a:tcPr>
                </a:tc>
                <a:tc>
                  <a:txBody>
                    <a:bodyPr/>
                    <a:lstStyle/>
                    <a:p>
                      <a:endParaRPr lang="en-US" sz="100"/>
                    </a:p>
                  </a:txBody>
                  <a:tcPr>
                    <a:solidFill>
                      <a:schemeClr val="accent1">
                        <a:lumMod val="50000"/>
                      </a:schemeClr>
                    </a:solidFill>
                  </a:tcPr>
                </a:tc>
                <a:extLst>
                  <a:ext uri="{0D108BD9-81ED-4DB2-BD59-A6C34878D82A}">
                    <a16:rowId xmlns="" xmlns:a16="http://schemas.microsoft.com/office/drawing/2014/main" val="2788171404"/>
                  </a:ext>
                </a:extLst>
              </a:tr>
              <a:tr h="118144">
                <a:tc>
                  <a:txBody>
                    <a:bodyPr/>
                    <a:lstStyle/>
                    <a:p>
                      <a:endParaRPr lang="en-US" sz="100"/>
                    </a:p>
                  </a:txBody>
                  <a:tcPr>
                    <a:solidFill>
                      <a:schemeClr val="accent1">
                        <a:lumMod val="50000"/>
                      </a:schemeClr>
                    </a:solidFill>
                  </a:tcPr>
                </a:tc>
                <a:tc>
                  <a:txBody>
                    <a:bodyPr/>
                    <a:lstStyle/>
                    <a:p>
                      <a:endParaRPr lang="en-US" sz="100"/>
                    </a:p>
                  </a:txBody>
                  <a:tcPr>
                    <a:solidFill>
                      <a:schemeClr val="accent1">
                        <a:lumMod val="50000"/>
                      </a:schemeClr>
                    </a:solidFill>
                  </a:tcPr>
                </a:tc>
                <a:tc>
                  <a:txBody>
                    <a:bodyPr/>
                    <a:lstStyle/>
                    <a:p>
                      <a:endParaRPr lang="en-US" sz="100"/>
                    </a:p>
                  </a:txBody>
                  <a:tcPr>
                    <a:solidFill>
                      <a:schemeClr val="accent1">
                        <a:lumMod val="50000"/>
                      </a:schemeClr>
                    </a:solidFill>
                  </a:tcPr>
                </a:tc>
                <a:tc>
                  <a:txBody>
                    <a:bodyPr/>
                    <a:lstStyle/>
                    <a:p>
                      <a:endParaRPr lang="en-US" sz="100"/>
                    </a:p>
                  </a:txBody>
                  <a:tcPr>
                    <a:solidFill>
                      <a:schemeClr val="accent1">
                        <a:lumMod val="50000"/>
                      </a:schemeClr>
                    </a:solidFill>
                  </a:tcPr>
                </a:tc>
                <a:extLst>
                  <a:ext uri="{0D108BD9-81ED-4DB2-BD59-A6C34878D82A}">
                    <a16:rowId xmlns="" xmlns:a16="http://schemas.microsoft.com/office/drawing/2014/main" val="917652151"/>
                  </a:ext>
                </a:extLst>
              </a:tr>
              <a:tr h="118144">
                <a:tc>
                  <a:txBody>
                    <a:bodyPr/>
                    <a:lstStyle/>
                    <a:p>
                      <a:endParaRPr lang="en-US" sz="100"/>
                    </a:p>
                  </a:txBody>
                  <a:tcPr>
                    <a:solidFill>
                      <a:schemeClr val="accent1">
                        <a:lumMod val="50000"/>
                      </a:schemeClr>
                    </a:solidFill>
                  </a:tcPr>
                </a:tc>
                <a:tc>
                  <a:txBody>
                    <a:bodyPr/>
                    <a:lstStyle/>
                    <a:p>
                      <a:endParaRPr lang="en-US" sz="100" dirty="0"/>
                    </a:p>
                  </a:txBody>
                  <a:tcPr>
                    <a:solidFill>
                      <a:schemeClr val="accent1">
                        <a:lumMod val="50000"/>
                      </a:schemeClr>
                    </a:solidFill>
                  </a:tcPr>
                </a:tc>
                <a:tc>
                  <a:txBody>
                    <a:bodyPr/>
                    <a:lstStyle/>
                    <a:p>
                      <a:endParaRPr lang="en-US" sz="100" dirty="0"/>
                    </a:p>
                  </a:txBody>
                  <a:tcPr>
                    <a:solidFill>
                      <a:schemeClr val="accent1">
                        <a:lumMod val="50000"/>
                      </a:schemeClr>
                    </a:solidFill>
                  </a:tcPr>
                </a:tc>
                <a:tc>
                  <a:txBody>
                    <a:bodyPr/>
                    <a:lstStyle/>
                    <a:p>
                      <a:endParaRPr lang="en-US" sz="100"/>
                    </a:p>
                  </a:txBody>
                  <a:tcPr>
                    <a:solidFill>
                      <a:schemeClr val="accent1">
                        <a:lumMod val="50000"/>
                      </a:schemeClr>
                    </a:solidFill>
                  </a:tcPr>
                </a:tc>
                <a:extLst>
                  <a:ext uri="{0D108BD9-81ED-4DB2-BD59-A6C34878D82A}">
                    <a16:rowId xmlns="" xmlns:a16="http://schemas.microsoft.com/office/drawing/2014/main" val="1936079731"/>
                  </a:ext>
                </a:extLst>
              </a:tr>
              <a:tr h="118144">
                <a:tc>
                  <a:txBody>
                    <a:bodyPr/>
                    <a:lstStyle/>
                    <a:p>
                      <a:endParaRPr lang="en-US" sz="100"/>
                    </a:p>
                  </a:txBody>
                  <a:tcPr>
                    <a:solidFill>
                      <a:schemeClr val="accent1">
                        <a:lumMod val="50000"/>
                      </a:schemeClr>
                    </a:solidFill>
                  </a:tcPr>
                </a:tc>
                <a:tc>
                  <a:txBody>
                    <a:bodyPr/>
                    <a:lstStyle/>
                    <a:p>
                      <a:endParaRPr lang="en-US" sz="100"/>
                    </a:p>
                  </a:txBody>
                  <a:tcPr>
                    <a:solidFill>
                      <a:schemeClr val="accent1">
                        <a:lumMod val="50000"/>
                      </a:schemeClr>
                    </a:solidFill>
                  </a:tcPr>
                </a:tc>
                <a:tc>
                  <a:txBody>
                    <a:bodyPr/>
                    <a:lstStyle/>
                    <a:p>
                      <a:endParaRPr lang="en-US" sz="100"/>
                    </a:p>
                  </a:txBody>
                  <a:tcPr>
                    <a:solidFill>
                      <a:schemeClr val="accent1">
                        <a:lumMod val="50000"/>
                      </a:schemeClr>
                    </a:solidFill>
                  </a:tcPr>
                </a:tc>
                <a:tc>
                  <a:txBody>
                    <a:bodyPr/>
                    <a:lstStyle/>
                    <a:p>
                      <a:endParaRPr lang="en-US" sz="100"/>
                    </a:p>
                  </a:txBody>
                  <a:tcPr>
                    <a:solidFill>
                      <a:schemeClr val="accent1">
                        <a:lumMod val="50000"/>
                      </a:schemeClr>
                    </a:solidFill>
                  </a:tcPr>
                </a:tc>
                <a:extLst>
                  <a:ext uri="{0D108BD9-81ED-4DB2-BD59-A6C34878D82A}">
                    <a16:rowId xmlns="" xmlns:a16="http://schemas.microsoft.com/office/drawing/2014/main" val="2304779320"/>
                  </a:ext>
                </a:extLst>
              </a:tr>
              <a:tr h="118144">
                <a:tc>
                  <a:txBody>
                    <a:bodyPr/>
                    <a:lstStyle/>
                    <a:p>
                      <a:endParaRPr lang="en-US" sz="100"/>
                    </a:p>
                  </a:txBody>
                  <a:tcPr>
                    <a:solidFill>
                      <a:schemeClr val="accent1">
                        <a:lumMod val="50000"/>
                      </a:schemeClr>
                    </a:solidFill>
                  </a:tcPr>
                </a:tc>
                <a:tc>
                  <a:txBody>
                    <a:bodyPr/>
                    <a:lstStyle/>
                    <a:p>
                      <a:endParaRPr lang="en-US" sz="100"/>
                    </a:p>
                  </a:txBody>
                  <a:tcPr>
                    <a:solidFill>
                      <a:schemeClr val="accent1">
                        <a:lumMod val="50000"/>
                      </a:schemeClr>
                    </a:solidFill>
                  </a:tcPr>
                </a:tc>
                <a:tc>
                  <a:txBody>
                    <a:bodyPr/>
                    <a:lstStyle/>
                    <a:p>
                      <a:endParaRPr lang="en-US" sz="100"/>
                    </a:p>
                  </a:txBody>
                  <a:tcPr>
                    <a:solidFill>
                      <a:schemeClr val="accent1">
                        <a:lumMod val="50000"/>
                      </a:schemeClr>
                    </a:solidFill>
                  </a:tcPr>
                </a:tc>
                <a:tc>
                  <a:txBody>
                    <a:bodyPr/>
                    <a:lstStyle/>
                    <a:p>
                      <a:endParaRPr lang="en-US" sz="100" dirty="0"/>
                    </a:p>
                  </a:txBody>
                  <a:tcPr>
                    <a:solidFill>
                      <a:schemeClr val="accent1">
                        <a:lumMod val="50000"/>
                      </a:schemeClr>
                    </a:solidFill>
                  </a:tcPr>
                </a:tc>
                <a:extLst>
                  <a:ext uri="{0D108BD9-81ED-4DB2-BD59-A6C34878D82A}">
                    <a16:rowId xmlns="" xmlns:a16="http://schemas.microsoft.com/office/drawing/2014/main" val="2012784309"/>
                  </a:ext>
                </a:extLst>
              </a:tr>
            </a:tbl>
          </a:graphicData>
        </a:graphic>
      </p:graphicFrame>
      <p:graphicFrame>
        <p:nvGraphicFramePr>
          <p:cNvPr id="55" name="Table 54">
            <a:extLst>
              <a:ext uri="{FF2B5EF4-FFF2-40B4-BE49-F238E27FC236}">
                <a16:creationId xmlns="" xmlns:a16="http://schemas.microsoft.com/office/drawing/2014/main" id="{EAD7EBAB-3E2C-4C7F-A4A2-9ED06BCC43B8}"/>
              </a:ext>
            </a:extLst>
          </p:cNvPr>
          <p:cNvGraphicFramePr>
            <a:graphicFrameLocks noGrp="1"/>
          </p:cNvGraphicFramePr>
          <p:nvPr>
            <p:extLst>
              <p:ext uri="{D42A27DB-BD31-4B8C-83A1-F6EECF244321}">
                <p14:modId xmlns:p14="http://schemas.microsoft.com/office/powerpoint/2010/main" val="1926448404"/>
              </p:ext>
            </p:extLst>
          </p:nvPr>
        </p:nvGraphicFramePr>
        <p:xfrm>
          <a:off x="9289793" y="4667332"/>
          <a:ext cx="833120" cy="590720"/>
        </p:xfrm>
        <a:graphic>
          <a:graphicData uri="http://schemas.openxmlformats.org/drawingml/2006/table">
            <a:tbl>
              <a:tblPr>
                <a:tableStyleId>{5C22544A-7EE6-4342-B048-85BDC9FD1C3A}</a:tableStyleId>
              </a:tblPr>
              <a:tblGrid>
                <a:gridCol w="208280">
                  <a:extLst>
                    <a:ext uri="{9D8B030D-6E8A-4147-A177-3AD203B41FA5}">
                      <a16:colId xmlns="" xmlns:a16="http://schemas.microsoft.com/office/drawing/2014/main" val="3668479248"/>
                    </a:ext>
                  </a:extLst>
                </a:gridCol>
                <a:gridCol w="208280">
                  <a:extLst>
                    <a:ext uri="{9D8B030D-6E8A-4147-A177-3AD203B41FA5}">
                      <a16:colId xmlns="" xmlns:a16="http://schemas.microsoft.com/office/drawing/2014/main" val="2699079574"/>
                    </a:ext>
                  </a:extLst>
                </a:gridCol>
                <a:gridCol w="208280">
                  <a:extLst>
                    <a:ext uri="{9D8B030D-6E8A-4147-A177-3AD203B41FA5}">
                      <a16:colId xmlns="" xmlns:a16="http://schemas.microsoft.com/office/drawing/2014/main" val="2514954522"/>
                    </a:ext>
                  </a:extLst>
                </a:gridCol>
                <a:gridCol w="208280">
                  <a:extLst>
                    <a:ext uri="{9D8B030D-6E8A-4147-A177-3AD203B41FA5}">
                      <a16:colId xmlns="" xmlns:a16="http://schemas.microsoft.com/office/drawing/2014/main" val="473960352"/>
                    </a:ext>
                  </a:extLst>
                </a:gridCol>
              </a:tblGrid>
              <a:tr h="118144">
                <a:tc>
                  <a:txBody>
                    <a:bodyPr/>
                    <a:lstStyle/>
                    <a:p>
                      <a:endParaRPr lang="en-US" sz="100" dirty="0"/>
                    </a:p>
                  </a:txBody>
                  <a:tcPr>
                    <a:solidFill>
                      <a:srgbClr val="00B0F0"/>
                    </a:solidFill>
                  </a:tcPr>
                </a:tc>
                <a:tc>
                  <a:txBody>
                    <a:bodyPr/>
                    <a:lstStyle/>
                    <a:p>
                      <a:endParaRPr lang="en-US" sz="100"/>
                    </a:p>
                  </a:txBody>
                  <a:tcPr>
                    <a:solidFill>
                      <a:srgbClr val="00B0F0"/>
                    </a:solidFill>
                  </a:tcPr>
                </a:tc>
                <a:tc>
                  <a:txBody>
                    <a:bodyPr/>
                    <a:lstStyle/>
                    <a:p>
                      <a:endParaRPr lang="en-US" sz="100"/>
                    </a:p>
                  </a:txBody>
                  <a:tcPr>
                    <a:solidFill>
                      <a:srgbClr val="00B0F0"/>
                    </a:solidFill>
                  </a:tcPr>
                </a:tc>
                <a:tc>
                  <a:txBody>
                    <a:bodyPr/>
                    <a:lstStyle/>
                    <a:p>
                      <a:endParaRPr lang="en-US" sz="100"/>
                    </a:p>
                  </a:txBody>
                  <a:tcPr>
                    <a:solidFill>
                      <a:srgbClr val="00B0F0"/>
                    </a:solidFill>
                  </a:tcPr>
                </a:tc>
                <a:extLst>
                  <a:ext uri="{0D108BD9-81ED-4DB2-BD59-A6C34878D82A}">
                    <a16:rowId xmlns="" xmlns:a16="http://schemas.microsoft.com/office/drawing/2014/main" val="2788171404"/>
                  </a:ext>
                </a:extLst>
              </a:tr>
              <a:tr h="118144">
                <a:tc>
                  <a:txBody>
                    <a:bodyPr/>
                    <a:lstStyle/>
                    <a:p>
                      <a:endParaRPr lang="en-US" sz="100"/>
                    </a:p>
                  </a:txBody>
                  <a:tcPr>
                    <a:solidFill>
                      <a:srgbClr val="00B0F0"/>
                    </a:solidFill>
                  </a:tcPr>
                </a:tc>
                <a:tc>
                  <a:txBody>
                    <a:bodyPr/>
                    <a:lstStyle/>
                    <a:p>
                      <a:endParaRPr lang="en-US" sz="100" dirty="0"/>
                    </a:p>
                  </a:txBody>
                  <a:tcPr>
                    <a:solidFill>
                      <a:srgbClr val="00B0F0"/>
                    </a:solidFill>
                  </a:tcPr>
                </a:tc>
                <a:tc>
                  <a:txBody>
                    <a:bodyPr/>
                    <a:lstStyle/>
                    <a:p>
                      <a:endParaRPr lang="en-US" sz="100"/>
                    </a:p>
                  </a:txBody>
                  <a:tcPr>
                    <a:solidFill>
                      <a:srgbClr val="00B0F0"/>
                    </a:solidFill>
                  </a:tcPr>
                </a:tc>
                <a:tc>
                  <a:txBody>
                    <a:bodyPr/>
                    <a:lstStyle/>
                    <a:p>
                      <a:endParaRPr lang="en-US" sz="100"/>
                    </a:p>
                  </a:txBody>
                  <a:tcPr>
                    <a:solidFill>
                      <a:srgbClr val="00B0F0"/>
                    </a:solidFill>
                  </a:tcPr>
                </a:tc>
                <a:extLst>
                  <a:ext uri="{0D108BD9-81ED-4DB2-BD59-A6C34878D82A}">
                    <a16:rowId xmlns="" xmlns:a16="http://schemas.microsoft.com/office/drawing/2014/main" val="917652151"/>
                  </a:ext>
                </a:extLst>
              </a:tr>
              <a:tr h="118144">
                <a:tc>
                  <a:txBody>
                    <a:bodyPr/>
                    <a:lstStyle/>
                    <a:p>
                      <a:endParaRPr lang="en-US" sz="100"/>
                    </a:p>
                  </a:txBody>
                  <a:tcPr>
                    <a:solidFill>
                      <a:srgbClr val="00B0F0"/>
                    </a:solidFill>
                  </a:tcPr>
                </a:tc>
                <a:tc>
                  <a:txBody>
                    <a:bodyPr/>
                    <a:lstStyle/>
                    <a:p>
                      <a:endParaRPr lang="en-US" sz="100"/>
                    </a:p>
                  </a:txBody>
                  <a:tcPr>
                    <a:solidFill>
                      <a:srgbClr val="00B0F0"/>
                    </a:solidFill>
                  </a:tcPr>
                </a:tc>
                <a:tc>
                  <a:txBody>
                    <a:bodyPr/>
                    <a:lstStyle/>
                    <a:p>
                      <a:endParaRPr lang="en-US" sz="100"/>
                    </a:p>
                  </a:txBody>
                  <a:tcPr>
                    <a:solidFill>
                      <a:srgbClr val="00B0F0"/>
                    </a:solidFill>
                  </a:tcPr>
                </a:tc>
                <a:tc>
                  <a:txBody>
                    <a:bodyPr/>
                    <a:lstStyle/>
                    <a:p>
                      <a:endParaRPr lang="en-US" sz="100" dirty="0"/>
                    </a:p>
                  </a:txBody>
                  <a:tcPr>
                    <a:solidFill>
                      <a:srgbClr val="00B0F0"/>
                    </a:solidFill>
                  </a:tcPr>
                </a:tc>
                <a:extLst>
                  <a:ext uri="{0D108BD9-81ED-4DB2-BD59-A6C34878D82A}">
                    <a16:rowId xmlns="" xmlns:a16="http://schemas.microsoft.com/office/drawing/2014/main" val="1936079731"/>
                  </a:ext>
                </a:extLst>
              </a:tr>
              <a:tr h="118144">
                <a:tc>
                  <a:txBody>
                    <a:bodyPr/>
                    <a:lstStyle/>
                    <a:p>
                      <a:endParaRPr lang="en-US" sz="100"/>
                    </a:p>
                  </a:txBody>
                  <a:tcPr>
                    <a:solidFill>
                      <a:srgbClr val="00B0F0"/>
                    </a:solidFill>
                  </a:tcPr>
                </a:tc>
                <a:tc>
                  <a:txBody>
                    <a:bodyPr/>
                    <a:lstStyle/>
                    <a:p>
                      <a:endParaRPr lang="en-US" sz="100"/>
                    </a:p>
                  </a:txBody>
                  <a:tcPr>
                    <a:solidFill>
                      <a:srgbClr val="00B0F0"/>
                    </a:solidFill>
                  </a:tcPr>
                </a:tc>
                <a:tc>
                  <a:txBody>
                    <a:bodyPr/>
                    <a:lstStyle/>
                    <a:p>
                      <a:endParaRPr lang="en-US" sz="100"/>
                    </a:p>
                  </a:txBody>
                  <a:tcPr>
                    <a:solidFill>
                      <a:srgbClr val="00B0F0"/>
                    </a:solidFill>
                  </a:tcPr>
                </a:tc>
                <a:tc>
                  <a:txBody>
                    <a:bodyPr/>
                    <a:lstStyle/>
                    <a:p>
                      <a:endParaRPr lang="en-US" sz="100"/>
                    </a:p>
                  </a:txBody>
                  <a:tcPr>
                    <a:solidFill>
                      <a:srgbClr val="00B0F0"/>
                    </a:solidFill>
                  </a:tcPr>
                </a:tc>
                <a:extLst>
                  <a:ext uri="{0D108BD9-81ED-4DB2-BD59-A6C34878D82A}">
                    <a16:rowId xmlns="" xmlns:a16="http://schemas.microsoft.com/office/drawing/2014/main" val="2304779320"/>
                  </a:ext>
                </a:extLst>
              </a:tr>
              <a:tr h="118144">
                <a:tc>
                  <a:txBody>
                    <a:bodyPr/>
                    <a:lstStyle/>
                    <a:p>
                      <a:endParaRPr lang="en-US" sz="100"/>
                    </a:p>
                  </a:txBody>
                  <a:tcPr>
                    <a:solidFill>
                      <a:srgbClr val="00B0F0"/>
                    </a:solidFill>
                  </a:tcPr>
                </a:tc>
                <a:tc>
                  <a:txBody>
                    <a:bodyPr/>
                    <a:lstStyle/>
                    <a:p>
                      <a:endParaRPr lang="en-US" sz="100"/>
                    </a:p>
                  </a:txBody>
                  <a:tcPr>
                    <a:solidFill>
                      <a:srgbClr val="00B0F0"/>
                    </a:solidFill>
                  </a:tcPr>
                </a:tc>
                <a:tc>
                  <a:txBody>
                    <a:bodyPr/>
                    <a:lstStyle/>
                    <a:p>
                      <a:endParaRPr lang="en-US" sz="100"/>
                    </a:p>
                  </a:txBody>
                  <a:tcPr>
                    <a:solidFill>
                      <a:srgbClr val="00B0F0"/>
                    </a:solidFill>
                  </a:tcPr>
                </a:tc>
                <a:tc>
                  <a:txBody>
                    <a:bodyPr/>
                    <a:lstStyle/>
                    <a:p>
                      <a:endParaRPr lang="en-US" sz="100" dirty="0"/>
                    </a:p>
                  </a:txBody>
                  <a:tcPr>
                    <a:solidFill>
                      <a:srgbClr val="00B0F0"/>
                    </a:solidFill>
                  </a:tcPr>
                </a:tc>
                <a:extLst>
                  <a:ext uri="{0D108BD9-81ED-4DB2-BD59-A6C34878D82A}">
                    <a16:rowId xmlns="" xmlns:a16="http://schemas.microsoft.com/office/drawing/2014/main" val="2012784309"/>
                  </a:ext>
                </a:extLst>
              </a:tr>
            </a:tbl>
          </a:graphicData>
        </a:graphic>
      </p:graphicFrame>
      <p:graphicFrame>
        <p:nvGraphicFramePr>
          <p:cNvPr id="56" name="Table 55">
            <a:extLst>
              <a:ext uri="{FF2B5EF4-FFF2-40B4-BE49-F238E27FC236}">
                <a16:creationId xmlns="" xmlns:a16="http://schemas.microsoft.com/office/drawing/2014/main" id="{1284412A-3F1F-4311-822F-024A1710177E}"/>
              </a:ext>
            </a:extLst>
          </p:cNvPr>
          <p:cNvGraphicFramePr>
            <a:graphicFrameLocks noGrp="1"/>
          </p:cNvGraphicFramePr>
          <p:nvPr>
            <p:extLst>
              <p:ext uri="{D42A27DB-BD31-4B8C-83A1-F6EECF244321}">
                <p14:modId xmlns:p14="http://schemas.microsoft.com/office/powerpoint/2010/main" val="207380209"/>
              </p:ext>
            </p:extLst>
          </p:nvPr>
        </p:nvGraphicFramePr>
        <p:xfrm>
          <a:off x="8477869" y="4817204"/>
          <a:ext cx="833120" cy="590720"/>
        </p:xfrm>
        <a:graphic>
          <a:graphicData uri="http://schemas.openxmlformats.org/drawingml/2006/table">
            <a:tbl>
              <a:tblPr>
                <a:tableStyleId>{5C22544A-7EE6-4342-B048-85BDC9FD1C3A}</a:tableStyleId>
              </a:tblPr>
              <a:tblGrid>
                <a:gridCol w="208280">
                  <a:extLst>
                    <a:ext uri="{9D8B030D-6E8A-4147-A177-3AD203B41FA5}">
                      <a16:colId xmlns="" xmlns:a16="http://schemas.microsoft.com/office/drawing/2014/main" val="3668479248"/>
                    </a:ext>
                  </a:extLst>
                </a:gridCol>
                <a:gridCol w="208280">
                  <a:extLst>
                    <a:ext uri="{9D8B030D-6E8A-4147-A177-3AD203B41FA5}">
                      <a16:colId xmlns="" xmlns:a16="http://schemas.microsoft.com/office/drawing/2014/main" val="2699079574"/>
                    </a:ext>
                  </a:extLst>
                </a:gridCol>
                <a:gridCol w="208280">
                  <a:extLst>
                    <a:ext uri="{9D8B030D-6E8A-4147-A177-3AD203B41FA5}">
                      <a16:colId xmlns="" xmlns:a16="http://schemas.microsoft.com/office/drawing/2014/main" val="2514954522"/>
                    </a:ext>
                  </a:extLst>
                </a:gridCol>
                <a:gridCol w="208280">
                  <a:extLst>
                    <a:ext uri="{9D8B030D-6E8A-4147-A177-3AD203B41FA5}">
                      <a16:colId xmlns="" xmlns:a16="http://schemas.microsoft.com/office/drawing/2014/main" val="473960352"/>
                    </a:ext>
                  </a:extLst>
                </a:gridCol>
              </a:tblGrid>
              <a:tr h="118144">
                <a:tc>
                  <a:txBody>
                    <a:bodyPr/>
                    <a:lstStyle/>
                    <a:p>
                      <a:endParaRPr lang="en-US" sz="100" dirty="0"/>
                    </a:p>
                  </a:txBody>
                  <a:tcPr>
                    <a:solidFill>
                      <a:srgbClr val="00B050"/>
                    </a:solidFill>
                  </a:tcPr>
                </a:tc>
                <a:tc>
                  <a:txBody>
                    <a:bodyPr/>
                    <a:lstStyle/>
                    <a:p>
                      <a:endParaRPr lang="en-US" sz="100"/>
                    </a:p>
                  </a:txBody>
                  <a:tcPr>
                    <a:solidFill>
                      <a:srgbClr val="00B050"/>
                    </a:solidFill>
                  </a:tcPr>
                </a:tc>
                <a:tc>
                  <a:txBody>
                    <a:bodyPr/>
                    <a:lstStyle/>
                    <a:p>
                      <a:endParaRPr lang="en-US" sz="100"/>
                    </a:p>
                  </a:txBody>
                  <a:tcPr>
                    <a:solidFill>
                      <a:srgbClr val="00B050"/>
                    </a:solidFill>
                  </a:tcPr>
                </a:tc>
                <a:tc>
                  <a:txBody>
                    <a:bodyPr/>
                    <a:lstStyle/>
                    <a:p>
                      <a:endParaRPr lang="en-US" sz="100"/>
                    </a:p>
                  </a:txBody>
                  <a:tcPr>
                    <a:solidFill>
                      <a:srgbClr val="00B050"/>
                    </a:solidFill>
                  </a:tcPr>
                </a:tc>
                <a:extLst>
                  <a:ext uri="{0D108BD9-81ED-4DB2-BD59-A6C34878D82A}">
                    <a16:rowId xmlns="" xmlns:a16="http://schemas.microsoft.com/office/drawing/2014/main" val="2788171404"/>
                  </a:ext>
                </a:extLst>
              </a:tr>
              <a:tr h="118144">
                <a:tc>
                  <a:txBody>
                    <a:bodyPr/>
                    <a:lstStyle/>
                    <a:p>
                      <a:endParaRPr lang="en-US" sz="100"/>
                    </a:p>
                  </a:txBody>
                  <a:tcPr>
                    <a:solidFill>
                      <a:srgbClr val="00B050"/>
                    </a:solidFill>
                  </a:tcPr>
                </a:tc>
                <a:tc>
                  <a:txBody>
                    <a:bodyPr/>
                    <a:lstStyle/>
                    <a:p>
                      <a:endParaRPr lang="en-US" sz="100" dirty="0"/>
                    </a:p>
                  </a:txBody>
                  <a:tcPr>
                    <a:solidFill>
                      <a:srgbClr val="00B050"/>
                    </a:solidFill>
                  </a:tcPr>
                </a:tc>
                <a:tc>
                  <a:txBody>
                    <a:bodyPr/>
                    <a:lstStyle/>
                    <a:p>
                      <a:endParaRPr lang="en-US" sz="100"/>
                    </a:p>
                  </a:txBody>
                  <a:tcPr>
                    <a:solidFill>
                      <a:srgbClr val="00B050"/>
                    </a:solidFill>
                  </a:tcPr>
                </a:tc>
                <a:tc>
                  <a:txBody>
                    <a:bodyPr/>
                    <a:lstStyle/>
                    <a:p>
                      <a:endParaRPr lang="en-US" sz="100"/>
                    </a:p>
                  </a:txBody>
                  <a:tcPr>
                    <a:solidFill>
                      <a:srgbClr val="00B050"/>
                    </a:solidFill>
                  </a:tcPr>
                </a:tc>
                <a:extLst>
                  <a:ext uri="{0D108BD9-81ED-4DB2-BD59-A6C34878D82A}">
                    <a16:rowId xmlns="" xmlns:a16="http://schemas.microsoft.com/office/drawing/2014/main" val="917652151"/>
                  </a:ext>
                </a:extLst>
              </a:tr>
              <a:tr h="118144">
                <a:tc>
                  <a:txBody>
                    <a:bodyPr/>
                    <a:lstStyle/>
                    <a:p>
                      <a:endParaRPr lang="en-US" sz="100"/>
                    </a:p>
                  </a:txBody>
                  <a:tcPr>
                    <a:solidFill>
                      <a:srgbClr val="00B050"/>
                    </a:solidFill>
                  </a:tcPr>
                </a:tc>
                <a:tc>
                  <a:txBody>
                    <a:bodyPr/>
                    <a:lstStyle/>
                    <a:p>
                      <a:endParaRPr lang="en-US" sz="100"/>
                    </a:p>
                  </a:txBody>
                  <a:tcPr>
                    <a:solidFill>
                      <a:srgbClr val="00B050"/>
                    </a:solidFill>
                  </a:tcPr>
                </a:tc>
                <a:tc>
                  <a:txBody>
                    <a:bodyPr/>
                    <a:lstStyle/>
                    <a:p>
                      <a:endParaRPr lang="en-US" sz="100"/>
                    </a:p>
                  </a:txBody>
                  <a:tcPr>
                    <a:solidFill>
                      <a:srgbClr val="00B050"/>
                    </a:solidFill>
                  </a:tcPr>
                </a:tc>
                <a:tc>
                  <a:txBody>
                    <a:bodyPr/>
                    <a:lstStyle/>
                    <a:p>
                      <a:endParaRPr lang="en-US" sz="100" dirty="0"/>
                    </a:p>
                  </a:txBody>
                  <a:tcPr>
                    <a:solidFill>
                      <a:srgbClr val="00B050"/>
                    </a:solidFill>
                  </a:tcPr>
                </a:tc>
                <a:extLst>
                  <a:ext uri="{0D108BD9-81ED-4DB2-BD59-A6C34878D82A}">
                    <a16:rowId xmlns="" xmlns:a16="http://schemas.microsoft.com/office/drawing/2014/main" val="1936079731"/>
                  </a:ext>
                </a:extLst>
              </a:tr>
              <a:tr h="118144">
                <a:tc>
                  <a:txBody>
                    <a:bodyPr/>
                    <a:lstStyle/>
                    <a:p>
                      <a:endParaRPr lang="en-US" sz="100"/>
                    </a:p>
                  </a:txBody>
                  <a:tcPr>
                    <a:solidFill>
                      <a:srgbClr val="00B050"/>
                    </a:solidFill>
                  </a:tcPr>
                </a:tc>
                <a:tc>
                  <a:txBody>
                    <a:bodyPr/>
                    <a:lstStyle/>
                    <a:p>
                      <a:endParaRPr lang="en-US" sz="100"/>
                    </a:p>
                  </a:txBody>
                  <a:tcPr>
                    <a:solidFill>
                      <a:srgbClr val="00B050"/>
                    </a:solidFill>
                  </a:tcPr>
                </a:tc>
                <a:tc>
                  <a:txBody>
                    <a:bodyPr/>
                    <a:lstStyle/>
                    <a:p>
                      <a:endParaRPr lang="en-US" sz="100"/>
                    </a:p>
                  </a:txBody>
                  <a:tcPr>
                    <a:solidFill>
                      <a:srgbClr val="00B050"/>
                    </a:solidFill>
                  </a:tcPr>
                </a:tc>
                <a:tc>
                  <a:txBody>
                    <a:bodyPr/>
                    <a:lstStyle/>
                    <a:p>
                      <a:endParaRPr lang="en-US" sz="100"/>
                    </a:p>
                  </a:txBody>
                  <a:tcPr>
                    <a:solidFill>
                      <a:srgbClr val="00B050"/>
                    </a:solidFill>
                  </a:tcPr>
                </a:tc>
                <a:extLst>
                  <a:ext uri="{0D108BD9-81ED-4DB2-BD59-A6C34878D82A}">
                    <a16:rowId xmlns="" xmlns:a16="http://schemas.microsoft.com/office/drawing/2014/main" val="2304779320"/>
                  </a:ext>
                </a:extLst>
              </a:tr>
              <a:tr h="118144">
                <a:tc>
                  <a:txBody>
                    <a:bodyPr/>
                    <a:lstStyle/>
                    <a:p>
                      <a:endParaRPr lang="en-US" sz="100"/>
                    </a:p>
                  </a:txBody>
                  <a:tcPr>
                    <a:solidFill>
                      <a:srgbClr val="00B050"/>
                    </a:solidFill>
                  </a:tcPr>
                </a:tc>
                <a:tc>
                  <a:txBody>
                    <a:bodyPr/>
                    <a:lstStyle/>
                    <a:p>
                      <a:endParaRPr lang="en-US" sz="100"/>
                    </a:p>
                  </a:txBody>
                  <a:tcPr>
                    <a:solidFill>
                      <a:srgbClr val="00B050"/>
                    </a:solidFill>
                  </a:tcPr>
                </a:tc>
                <a:tc>
                  <a:txBody>
                    <a:bodyPr/>
                    <a:lstStyle/>
                    <a:p>
                      <a:endParaRPr lang="en-US" sz="100"/>
                    </a:p>
                  </a:txBody>
                  <a:tcPr>
                    <a:solidFill>
                      <a:srgbClr val="00B050"/>
                    </a:solidFill>
                  </a:tcPr>
                </a:tc>
                <a:tc>
                  <a:txBody>
                    <a:bodyPr/>
                    <a:lstStyle/>
                    <a:p>
                      <a:endParaRPr lang="en-US" sz="100" dirty="0"/>
                    </a:p>
                  </a:txBody>
                  <a:tcPr>
                    <a:solidFill>
                      <a:srgbClr val="00B050"/>
                    </a:solidFill>
                  </a:tcPr>
                </a:tc>
                <a:extLst>
                  <a:ext uri="{0D108BD9-81ED-4DB2-BD59-A6C34878D82A}">
                    <a16:rowId xmlns="" xmlns:a16="http://schemas.microsoft.com/office/drawing/2014/main" val="2012784309"/>
                  </a:ext>
                </a:extLst>
              </a:tr>
            </a:tbl>
          </a:graphicData>
        </a:graphic>
      </p:graphicFrame>
      <p:graphicFrame>
        <p:nvGraphicFramePr>
          <p:cNvPr id="57" name="Table 56">
            <a:extLst>
              <a:ext uri="{FF2B5EF4-FFF2-40B4-BE49-F238E27FC236}">
                <a16:creationId xmlns="" xmlns:a16="http://schemas.microsoft.com/office/drawing/2014/main" id="{0B60AA03-96BF-463B-B8B0-A14F2D61866A}"/>
              </a:ext>
            </a:extLst>
          </p:cNvPr>
          <p:cNvGraphicFramePr>
            <a:graphicFrameLocks noGrp="1"/>
          </p:cNvGraphicFramePr>
          <p:nvPr>
            <p:extLst>
              <p:ext uri="{D42A27DB-BD31-4B8C-83A1-F6EECF244321}">
                <p14:modId xmlns:p14="http://schemas.microsoft.com/office/powerpoint/2010/main" val="73213582"/>
              </p:ext>
            </p:extLst>
          </p:nvPr>
        </p:nvGraphicFramePr>
        <p:xfrm>
          <a:off x="9219918" y="5197136"/>
          <a:ext cx="833120" cy="590720"/>
        </p:xfrm>
        <a:graphic>
          <a:graphicData uri="http://schemas.openxmlformats.org/drawingml/2006/table">
            <a:tbl>
              <a:tblPr>
                <a:tableStyleId>{5C22544A-7EE6-4342-B048-85BDC9FD1C3A}</a:tableStyleId>
              </a:tblPr>
              <a:tblGrid>
                <a:gridCol w="208280">
                  <a:extLst>
                    <a:ext uri="{9D8B030D-6E8A-4147-A177-3AD203B41FA5}">
                      <a16:colId xmlns="" xmlns:a16="http://schemas.microsoft.com/office/drawing/2014/main" val="3668479248"/>
                    </a:ext>
                  </a:extLst>
                </a:gridCol>
                <a:gridCol w="208280">
                  <a:extLst>
                    <a:ext uri="{9D8B030D-6E8A-4147-A177-3AD203B41FA5}">
                      <a16:colId xmlns="" xmlns:a16="http://schemas.microsoft.com/office/drawing/2014/main" val="2699079574"/>
                    </a:ext>
                  </a:extLst>
                </a:gridCol>
                <a:gridCol w="208280">
                  <a:extLst>
                    <a:ext uri="{9D8B030D-6E8A-4147-A177-3AD203B41FA5}">
                      <a16:colId xmlns="" xmlns:a16="http://schemas.microsoft.com/office/drawing/2014/main" val="2514954522"/>
                    </a:ext>
                  </a:extLst>
                </a:gridCol>
                <a:gridCol w="208280">
                  <a:extLst>
                    <a:ext uri="{9D8B030D-6E8A-4147-A177-3AD203B41FA5}">
                      <a16:colId xmlns="" xmlns:a16="http://schemas.microsoft.com/office/drawing/2014/main" val="473960352"/>
                    </a:ext>
                  </a:extLst>
                </a:gridCol>
              </a:tblGrid>
              <a:tr h="118144">
                <a:tc>
                  <a:txBody>
                    <a:bodyPr/>
                    <a:lstStyle/>
                    <a:p>
                      <a:endParaRPr lang="en-US" sz="100" dirty="0"/>
                    </a:p>
                  </a:txBody>
                  <a:tcPr>
                    <a:solidFill>
                      <a:srgbClr val="0070C0"/>
                    </a:solidFill>
                  </a:tcPr>
                </a:tc>
                <a:tc>
                  <a:txBody>
                    <a:bodyPr/>
                    <a:lstStyle/>
                    <a:p>
                      <a:endParaRPr lang="en-US" sz="100"/>
                    </a:p>
                  </a:txBody>
                  <a:tcPr>
                    <a:solidFill>
                      <a:srgbClr val="0070C0"/>
                    </a:solidFill>
                  </a:tcPr>
                </a:tc>
                <a:tc>
                  <a:txBody>
                    <a:bodyPr/>
                    <a:lstStyle/>
                    <a:p>
                      <a:endParaRPr lang="en-US" sz="100"/>
                    </a:p>
                  </a:txBody>
                  <a:tcPr>
                    <a:solidFill>
                      <a:srgbClr val="0070C0"/>
                    </a:solidFill>
                  </a:tcPr>
                </a:tc>
                <a:tc>
                  <a:txBody>
                    <a:bodyPr/>
                    <a:lstStyle/>
                    <a:p>
                      <a:endParaRPr lang="en-US" sz="100"/>
                    </a:p>
                  </a:txBody>
                  <a:tcPr>
                    <a:solidFill>
                      <a:srgbClr val="0070C0"/>
                    </a:solidFill>
                  </a:tcPr>
                </a:tc>
                <a:extLst>
                  <a:ext uri="{0D108BD9-81ED-4DB2-BD59-A6C34878D82A}">
                    <a16:rowId xmlns="" xmlns:a16="http://schemas.microsoft.com/office/drawing/2014/main" val="2788171404"/>
                  </a:ext>
                </a:extLst>
              </a:tr>
              <a:tr h="118144">
                <a:tc>
                  <a:txBody>
                    <a:bodyPr/>
                    <a:lstStyle/>
                    <a:p>
                      <a:endParaRPr lang="en-US" sz="100"/>
                    </a:p>
                  </a:txBody>
                  <a:tcPr>
                    <a:solidFill>
                      <a:srgbClr val="0070C0"/>
                    </a:solidFill>
                  </a:tcPr>
                </a:tc>
                <a:tc>
                  <a:txBody>
                    <a:bodyPr/>
                    <a:lstStyle/>
                    <a:p>
                      <a:endParaRPr lang="en-US" sz="100" dirty="0"/>
                    </a:p>
                  </a:txBody>
                  <a:tcPr>
                    <a:solidFill>
                      <a:srgbClr val="0070C0"/>
                    </a:solidFill>
                  </a:tcPr>
                </a:tc>
                <a:tc>
                  <a:txBody>
                    <a:bodyPr/>
                    <a:lstStyle/>
                    <a:p>
                      <a:endParaRPr lang="en-US" sz="100"/>
                    </a:p>
                  </a:txBody>
                  <a:tcPr>
                    <a:solidFill>
                      <a:srgbClr val="0070C0"/>
                    </a:solidFill>
                  </a:tcPr>
                </a:tc>
                <a:tc>
                  <a:txBody>
                    <a:bodyPr/>
                    <a:lstStyle/>
                    <a:p>
                      <a:endParaRPr lang="en-US" sz="100"/>
                    </a:p>
                  </a:txBody>
                  <a:tcPr>
                    <a:solidFill>
                      <a:srgbClr val="0070C0"/>
                    </a:solidFill>
                  </a:tcPr>
                </a:tc>
                <a:extLst>
                  <a:ext uri="{0D108BD9-81ED-4DB2-BD59-A6C34878D82A}">
                    <a16:rowId xmlns="" xmlns:a16="http://schemas.microsoft.com/office/drawing/2014/main" val="917652151"/>
                  </a:ext>
                </a:extLst>
              </a:tr>
              <a:tr h="118144">
                <a:tc>
                  <a:txBody>
                    <a:bodyPr/>
                    <a:lstStyle/>
                    <a:p>
                      <a:endParaRPr lang="en-US" sz="100"/>
                    </a:p>
                  </a:txBody>
                  <a:tcPr>
                    <a:solidFill>
                      <a:srgbClr val="0070C0"/>
                    </a:solidFill>
                  </a:tcPr>
                </a:tc>
                <a:tc>
                  <a:txBody>
                    <a:bodyPr/>
                    <a:lstStyle/>
                    <a:p>
                      <a:endParaRPr lang="en-US" sz="100"/>
                    </a:p>
                  </a:txBody>
                  <a:tcPr>
                    <a:solidFill>
                      <a:srgbClr val="0070C0"/>
                    </a:solidFill>
                  </a:tcPr>
                </a:tc>
                <a:tc>
                  <a:txBody>
                    <a:bodyPr/>
                    <a:lstStyle/>
                    <a:p>
                      <a:endParaRPr lang="en-US" sz="100"/>
                    </a:p>
                  </a:txBody>
                  <a:tcPr>
                    <a:solidFill>
                      <a:srgbClr val="0070C0"/>
                    </a:solidFill>
                  </a:tcPr>
                </a:tc>
                <a:tc>
                  <a:txBody>
                    <a:bodyPr/>
                    <a:lstStyle/>
                    <a:p>
                      <a:endParaRPr lang="en-US" sz="100" dirty="0"/>
                    </a:p>
                  </a:txBody>
                  <a:tcPr>
                    <a:solidFill>
                      <a:srgbClr val="0070C0"/>
                    </a:solidFill>
                  </a:tcPr>
                </a:tc>
                <a:extLst>
                  <a:ext uri="{0D108BD9-81ED-4DB2-BD59-A6C34878D82A}">
                    <a16:rowId xmlns="" xmlns:a16="http://schemas.microsoft.com/office/drawing/2014/main" val="1936079731"/>
                  </a:ext>
                </a:extLst>
              </a:tr>
              <a:tr h="118144">
                <a:tc>
                  <a:txBody>
                    <a:bodyPr/>
                    <a:lstStyle/>
                    <a:p>
                      <a:endParaRPr lang="en-US" sz="100"/>
                    </a:p>
                  </a:txBody>
                  <a:tcPr>
                    <a:solidFill>
                      <a:srgbClr val="0070C0"/>
                    </a:solidFill>
                  </a:tcPr>
                </a:tc>
                <a:tc>
                  <a:txBody>
                    <a:bodyPr/>
                    <a:lstStyle/>
                    <a:p>
                      <a:endParaRPr lang="en-US" sz="100"/>
                    </a:p>
                  </a:txBody>
                  <a:tcPr>
                    <a:solidFill>
                      <a:srgbClr val="0070C0"/>
                    </a:solidFill>
                  </a:tcPr>
                </a:tc>
                <a:tc>
                  <a:txBody>
                    <a:bodyPr/>
                    <a:lstStyle/>
                    <a:p>
                      <a:endParaRPr lang="en-US" sz="100"/>
                    </a:p>
                  </a:txBody>
                  <a:tcPr>
                    <a:solidFill>
                      <a:srgbClr val="0070C0"/>
                    </a:solidFill>
                  </a:tcPr>
                </a:tc>
                <a:tc>
                  <a:txBody>
                    <a:bodyPr/>
                    <a:lstStyle/>
                    <a:p>
                      <a:endParaRPr lang="en-US" sz="100"/>
                    </a:p>
                  </a:txBody>
                  <a:tcPr>
                    <a:solidFill>
                      <a:srgbClr val="0070C0"/>
                    </a:solidFill>
                  </a:tcPr>
                </a:tc>
                <a:extLst>
                  <a:ext uri="{0D108BD9-81ED-4DB2-BD59-A6C34878D82A}">
                    <a16:rowId xmlns="" xmlns:a16="http://schemas.microsoft.com/office/drawing/2014/main" val="2304779320"/>
                  </a:ext>
                </a:extLst>
              </a:tr>
              <a:tr h="118144">
                <a:tc>
                  <a:txBody>
                    <a:bodyPr/>
                    <a:lstStyle/>
                    <a:p>
                      <a:endParaRPr lang="en-US" sz="100"/>
                    </a:p>
                  </a:txBody>
                  <a:tcPr>
                    <a:solidFill>
                      <a:srgbClr val="0070C0"/>
                    </a:solidFill>
                  </a:tcPr>
                </a:tc>
                <a:tc>
                  <a:txBody>
                    <a:bodyPr/>
                    <a:lstStyle/>
                    <a:p>
                      <a:endParaRPr lang="en-US" sz="100" dirty="0"/>
                    </a:p>
                  </a:txBody>
                  <a:tcPr>
                    <a:solidFill>
                      <a:srgbClr val="0070C0"/>
                    </a:solidFill>
                  </a:tcPr>
                </a:tc>
                <a:tc>
                  <a:txBody>
                    <a:bodyPr/>
                    <a:lstStyle/>
                    <a:p>
                      <a:endParaRPr lang="en-US" sz="100"/>
                    </a:p>
                  </a:txBody>
                  <a:tcPr>
                    <a:solidFill>
                      <a:srgbClr val="0070C0"/>
                    </a:solidFill>
                  </a:tcPr>
                </a:tc>
                <a:tc>
                  <a:txBody>
                    <a:bodyPr/>
                    <a:lstStyle/>
                    <a:p>
                      <a:endParaRPr lang="en-US" sz="100" dirty="0"/>
                    </a:p>
                  </a:txBody>
                  <a:tcPr>
                    <a:solidFill>
                      <a:srgbClr val="0070C0"/>
                    </a:solidFill>
                  </a:tcPr>
                </a:tc>
                <a:extLst>
                  <a:ext uri="{0D108BD9-81ED-4DB2-BD59-A6C34878D82A}">
                    <a16:rowId xmlns="" xmlns:a16="http://schemas.microsoft.com/office/drawing/2014/main" val="2012784309"/>
                  </a:ext>
                </a:extLst>
              </a:tr>
            </a:tbl>
          </a:graphicData>
        </a:graphic>
      </p:graphicFrame>
      <p:graphicFrame>
        <p:nvGraphicFramePr>
          <p:cNvPr id="58" name="Table 57">
            <a:extLst>
              <a:ext uri="{FF2B5EF4-FFF2-40B4-BE49-F238E27FC236}">
                <a16:creationId xmlns="" xmlns:a16="http://schemas.microsoft.com/office/drawing/2014/main" id="{B029BDE8-295E-4B5D-BEC0-52F3839F1505}"/>
              </a:ext>
            </a:extLst>
          </p:cNvPr>
          <p:cNvGraphicFramePr>
            <a:graphicFrameLocks noGrp="1"/>
          </p:cNvGraphicFramePr>
          <p:nvPr>
            <p:extLst>
              <p:ext uri="{D42A27DB-BD31-4B8C-83A1-F6EECF244321}">
                <p14:modId xmlns:p14="http://schemas.microsoft.com/office/powerpoint/2010/main" val="2140026590"/>
              </p:ext>
            </p:extLst>
          </p:nvPr>
        </p:nvGraphicFramePr>
        <p:xfrm>
          <a:off x="10190091" y="5086214"/>
          <a:ext cx="833120" cy="590720"/>
        </p:xfrm>
        <a:graphic>
          <a:graphicData uri="http://schemas.openxmlformats.org/drawingml/2006/table">
            <a:tbl>
              <a:tblPr>
                <a:tableStyleId>{5C22544A-7EE6-4342-B048-85BDC9FD1C3A}</a:tableStyleId>
              </a:tblPr>
              <a:tblGrid>
                <a:gridCol w="208280">
                  <a:extLst>
                    <a:ext uri="{9D8B030D-6E8A-4147-A177-3AD203B41FA5}">
                      <a16:colId xmlns="" xmlns:a16="http://schemas.microsoft.com/office/drawing/2014/main" val="3668479248"/>
                    </a:ext>
                  </a:extLst>
                </a:gridCol>
                <a:gridCol w="208280">
                  <a:extLst>
                    <a:ext uri="{9D8B030D-6E8A-4147-A177-3AD203B41FA5}">
                      <a16:colId xmlns="" xmlns:a16="http://schemas.microsoft.com/office/drawing/2014/main" val="2699079574"/>
                    </a:ext>
                  </a:extLst>
                </a:gridCol>
                <a:gridCol w="208280">
                  <a:extLst>
                    <a:ext uri="{9D8B030D-6E8A-4147-A177-3AD203B41FA5}">
                      <a16:colId xmlns="" xmlns:a16="http://schemas.microsoft.com/office/drawing/2014/main" val="2514954522"/>
                    </a:ext>
                  </a:extLst>
                </a:gridCol>
                <a:gridCol w="208280">
                  <a:extLst>
                    <a:ext uri="{9D8B030D-6E8A-4147-A177-3AD203B41FA5}">
                      <a16:colId xmlns="" xmlns:a16="http://schemas.microsoft.com/office/drawing/2014/main" val="473960352"/>
                    </a:ext>
                  </a:extLst>
                </a:gridCol>
              </a:tblGrid>
              <a:tr h="118144">
                <a:tc>
                  <a:txBody>
                    <a:bodyPr/>
                    <a:lstStyle/>
                    <a:p>
                      <a:endParaRPr lang="en-US" sz="100" dirty="0"/>
                    </a:p>
                  </a:txBody>
                  <a:tcPr>
                    <a:solidFill>
                      <a:srgbClr val="FF0000"/>
                    </a:solidFill>
                  </a:tcPr>
                </a:tc>
                <a:tc>
                  <a:txBody>
                    <a:bodyPr/>
                    <a:lstStyle/>
                    <a:p>
                      <a:endParaRPr lang="en-US" sz="100"/>
                    </a:p>
                  </a:txBody>
                  <a:tcPr>
                    <a:solidFill>
                      <a:srgbClr val="FF0000"/>
                    </a:solidFill>
                  </a:tcPr>
                </a:tc>
                <a:tc>
                  <a:txBody>
                    <a:bodyPr/>
                    <a:lstStyle/>
                    <a:p>
                      <a:endParaRPr lang="en-US" sz="100"/>
                    </a:p>
                  </a:txBody>
                  <a:tcPr>
                    <a:solidFill>
                      <a:srgbClr val="FF0000"/>
                    </a:solidFill>
                  </a:tcPr>
                </a:tc>
                <a:tc>
                  <a:txBody>
                    <a:bodyPr/>
                    <a:lstStyle/>
                    <a:p>
                      <a:endParaRPr lang="en-US" sz="100"/>
                    </a:p>
                  </a:txBody>
                  <a:tcPr>
                    <a:solidFill>
                      <a:srgbClr val="FF0000"/>
                    </a:solidFill>
                  </a:tcPr>
                </a:tc>
                <a:extLst>
                  <a:ext uri="{0D108BD9-81ED-4DB2-BD59-A6C34878D82A}">
                    <a16:rowId xmlns="" xmlns:a16="http://schemas.microsoft.com/office/drawing/2014/main" val="2788171404"/>
                  </a:ext>
                </a:extLst>
              </a:tr>
              <a:tr h="118144">
                <a:tc>
                  <a:txBody>
                    <a:bodyPr/>
                    <a:lstStyle/>
                    <a:p>
                      <a:endParaRPr lang="en-US" sz="100"/>
                    </a:p>
                  </a:txBody>
                  <a:tcPr>
                    <a:solidFill>
                      <a:srgbClr val="FF0000"/>
                    </a:solidFill>
                  </a:tcPr>
                </a:tc>
                <a:tc>
                  <a:txBody>
                    <a:bodyPr/>
                    <a:lstStyle/>
                    <a:p>
                      <a:endParaRPr lang="en-US" sz="100" dirty="0"/>
                    </a:p>
                  </a:txBody>
                  <a:tcPr>
                    <a:solidFill>
                      <a:srgbClr val="FF0000"/>
                    </a:solidFill>
                  </a:tcPr>
                </a:tc>
                <a:tc>
                  <a:txBody>
                    <a:bodyPr/>
                    <a:lstStyle/>
                    <a:p>
                      <a:endParaRPr lang="en-US" sz="100"/>
                    </a:p>
                  </a:txBody>
                  <a:tcPr>
                    <a:solidFill>
                      <a:srgbClr val="FF0000"/>
                    </a:solidFill>
                  </a:tcPr>
                </a:tc>
                <a:tc>
                  <a:txBody>
                    <a:bodyPr/>
                    <a:lstStyle/>
                    <a:p>
                      <a:endParaRPr lang="en-US" sz="100"/>
                    </a:p>
                  </a:txBody>
                  <a:tcPr>
                    <a:solidFill>
                      <a:srgbClr val="FF0000"/>
                    </a:solidFill>
                  </a:tcPr>
                </a:tc>
                <a:extLst>
                  <a:ext uri="{0D108BD9-81ED-4DB2-BD59-A6C34878D82A}">
                    <a16:rowId xmlns="" xmlns:a16="http://schemas.microsoft.com/office/drawing/2014/main" val="917652151"/>
                  </a:ext>
                </a:extLst>
              </a:tr>
              <a:tr h="118144">
                <a:tc>
                  <a:txBody>
                    <a:bodyPr/>
                    <a:lstStyle/>
                    <a:p>
                      <a:endParaRPr lang="en-US" sz="100"/>
                    </a:p>
                  </a:txBody>
                  <a:tcPr>
                    <a:solidFill>
                      <a:srgbClr val="FF0000"/>
                    </a:solidFill>
                  </a:tcPr>
                </a:tc>
                <a:tc>
                  <a:txBody>
                    <a:bodyPr/>
                    <a:lstStyle/>
                    <a:p>
                      <a:endParaRPr lang="en-US" sz="100"/>
                    </a:p>
                  </a:txBody>
                  <a:tcPr>
                    <a:solidFill>
                      <a:srgbClr val="FF0000"/>
                    </a:solidFill>
                  </a:tcPr>
                </a:tc>
                <a:tc>
                  <a:txBody>
                    <a:bodyPr/>
                    <a:lstStyle/>
                    <a:p>
                      <a:endParaRPr lang="en-US" sz="100"/>
                    </a:p>
                  </a:txBody>
                  <a:tcPr>
                    <a:solidFill>
                      <a:srgbClr val="FF0000"/>
                    </a:solidFill>
                  </a:tcPr>
                </a:tc>
                <a:tc>
                  <a:txBody>
                    <a:bodyPr/>
                    <a:lstStyle/>
                    <a:p>
                      <a:endParaRPr lang="en-US" sz="100" dirty="0"/>
                    </a:p>
                  </a:txBody>
                  <a:tcPr>
                    <a:solidFill>
                      <a:srgbClr val="FF0000"/>
                    </a:solidFill>
                  </a:tcPr>
                </a:tc>
                <a:extLst>
                  <a:ext uri="{0D108BD9-81ED-4DB2-BD59-A6C34878D82A}">
                    <a16:rowId xmlns="" xmlns:a16="http://schemas.microsoft.com/office/drawing/2014/main" val="1936079731"/>
                  </a:ext>
                </a:extLst>
              </a:tr>
              <a:tr h="118144">
                <a:tc>
                  <a:txBody>
                    <a:bodyPr/>
                    <a:lstStyle/>
                    <a:p>
                      <a:endParaRPr lang="en-US" sz="100"/>
                    </a:p>
                  </a:txBody>
                  <a:tcPr>
                    <a:solidFill>
                      <a:srgbClr val="FF0000"/>
                    </a:solidFill>
                  </a:tcPr>
                </a:tc>
                <a:tc>
                  <a:txBody>
                    <a:bodyPr/>
                    <a:lstStyle/>
                    <a:p>
                      <a:endParaRPr lang="en-US" sz="100"/>
                    </a:p>
                  </a:txBody>
                  <a:tcPr>
                    <a:solidFill>
                      <a:srgbClr val="FF0000"/>
                    </a:solidFill>
                  </a:tcPr>
                </a:tc>
                <a:tc>
                  <a:txBody>
                    <a:bodyPr/>
                    <a:lstStyle/>
                    <a:p>
                      <a:endParaRPr lang="en-US" sz="100"/>
                    </a:p>
                  </a:txBody>
                  <a:tcPr>
                    <a:solidFill>
                      <a:srgbClr val="FF0000"/>
                    </a:solidFill>
                  </a:tcPr>
                </a:tc>
                <a:tc>
                  <a:txBody>
                    <a:bodyPr/>
                    <a:lstStyle/>
                    <a:p>
                      <a:endParaRPr lang="en-US" sz="100"/>
                    </a:p>
                  </a:txBody>
                  <a:tcPr>
                    <a:solidFill>
                      <a:srgbClr val="FF0000"/>
                    </a:solidFill>
                  </a:tcPr>
                </a:tc>
                <a:extLst>
                  <a:ext uri="{0D108BD9-81ED-4DB2-BD59-A6C34878D82A}">
                    <a16:rowId xmlns="" xmlns:a16="http://schemas.microsoft.com/office/drawing/2014/main" val="2304779320"/>
                  </a:ext>
                </a:extLst>
              </a:tr>
              <a:tr h="118144">
                <a:tc>
                  <a:txBody>
                    <a:bodyPr/>
                    <a:lstStyle/>
                    <a:p>
                      <a:endParaRPr lang="en-US" sz="100"/>
                    </a:p>
                  </a:txBody>
                  <a:tcPr>
                    <a:solidFill>
                      <a:srgbClr val="FF0000"/>
                    </a:solidFill>
                  </a:tcPr>
                </a:tc>
                <a:tc>
                  <a:txBody>
                    <a:bodyPr/>
                    <a:lstStyle/>
                    <a:p>
                      <a:endParaRPr lang="en-US" sz="100" dirty="0"/>
                    </a:p>
                  </a:txBody>
                  <a:tcPr>
                    <a:solidFill>
                      <a:srgbClr val="FF0000"/>
                    </a:solidFill>
                  </a:tcPr>
                </a:tc>
                <a:tc>
                  <a:txBody>
                    <a:bodyPr/>
                    <a:lstStyle/>
                    <a:p>
                      <a:endParaRPr lang="en-US" sz="100"/>
                    </a:p>
                  </a:txBody>
                  <a:tcPr>
                    <a:solidFill>
                      <a:srgbClr val="FF0000"/>
                    </a:solidFill>
                  </a:tcPr>
                </a:tc>
                <a:tc>
                  <a:txBody>
                    <a:bodyPr/>
                    <a:lstStyle/>
                    <a:p>
                      <a:endParaRPr lang="en-US" sz="100" dirty="0"/>
                    </a:p>
                  </a:txBody>
                  <a:tcPr>
                    <a:solidFill>
                      <a:srgbClr val="FF0000"/>
                    </a:solidFill>
                  </a:tcPr>
                </a:tc>
                <a:extLst>
                  <a:ext uri="{0D108BD9-81ED-4DB2-BD59-A6C34878D82A}">
                    <a16:rowId xmlns="" xmlns:a16="http://schemas.microsoft.com/office/drawing/2014/main" val="2012784309"/>
                  </a:ext>
                </a:extLst>
              </a:tr>
            </a:tbl>
          </a:graphicData>
        </a:graphic>
      </p:graphicFrame>
      <p:sp>
        <p:nvSpPr>
          <p:cNvPr id="60" name="Rectangle: Rounded Corners 59">
            <a:extLst>
              <a:ext uri="{FF2B5EF4-FFF2-40B4-BE49-F238E27FC236}">
                <a16:creationId xmlns="" xmlns:a16="http://schemas.microsoft.com/office/drawing/2014/main" id="{399BEF78-D440-47B7-B6F1-E3CCD417E002}"/>
              </a:ext>
            </a:extLst>
          </p:cNvPr>
          <p:cNvSpPr/>
          <p:nvPr/>
        </p:nvSpPr>
        <p:spPr>
          <a:xfrm>
            <a:off x="4946878" y="5103048"/>
            <a:ext cx="745157" cy="88236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Bug Fix</a:t>
            </a:r>
          </a:p>
        </p:txBody>
      </p:sp>
      <p:sp>
        <p:nvSpPr>
          <p:cNvPr id="61" name="Rectangle: Rounded Corners 60">
            <a:extLst>
              <a:ext uri="{FF2B5EF4-FFF2-40B4-BE49-F238E27FC236}">
                <a16:creationId xmlns="" xmlns:a16="http://schemas.microsoft.com/office/drawing/2014/main" id="{404DC291-5769-4E61-BD95-70F4924BD4F0}"/>
              </a:ext>
            </a:extLst>
          </p:cNvPr>
          <p:cNvSpPr/>
          <p:nvPr/>
        </p:nvSpPr>
        <p:spPr>
          <a:xfrm>
            <a:off x="3645817" y="2833708"/>
            <a:ext cx="745157" cy="88236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Bug Fix</a:t>
            </a:r>
          </a:p>
        </p:txBody>
      </p:sp>
      <p:sp>
        <p:nvSpPr>
          <p:cNvPr id="42" name="Rectangle: Rounded Corners 41">
            <a:extLst>
              <a:ext uri="{FF2B5EF4-FFF2-40B4-BE49-F238E27FC236}">
                <a16:creationId xmlns="" xmlns:a16="http://schemas.microsoft.com/office/drawing/2014/main" id="{0F40AA48-80A5-4871-B740-2AC793A5AE75}"/>
              </a:ext>
            </a:extLst>
          </p:cNvPr>
          <p:cNvSpPr/>
          <p:nvPr/>
        </p:nvSpPr>
        <p:spPr>
          <a:xfrm>
            <a:off x="4218418" y="2872491"/>
            <a:ext cx="2025220" cy="880733"/>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Don’t know what this is ??</a:t>
            </a:r>
          </a:p>
        </p:txBody>
      </p:sp>
      <p:sp>
        <p:nvSpPr>
          <p:cNvPr id="43" name="Rectangle: Rounded Corners 42">
            <a:extLst>
              <a:ext uri="{FF2B5EF4-FFF2-40B4-BE49-F238E27FC236}">
                <a16:creationId xmlns="" xmlns:a16="http://schemas.microsoft.com/office/drawing/2014/main" id="{6B61938A-7DC7-42EA-8ECA-501B5CE42FDC}"/>
              </a:ext>
            </a:extLst>
          </p:cNvPr>
          <p:cNvSpPr/>
          <p:nvPr/>
        </p:nvSpPr>
        <p:spPr>
          <a:xfrm>
            <a:off x="4110659" y="5311376"/>
            <a:ext cx="2025220" cy="7250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Don’t know what this is ??</a:t>
            </a:r>
          </a:p>
        </p:txBody>
      </p:sp>
      <p:sp>
        <p:nvSpPr>
          <p:cNvPr id="44" name="Rectangle: Rounded Corners 43">
            <a:extLst>
              <a:ext uri="{FF2B5EF4-FFF2-40B4-BE49-F238E27FC236}">
                <a16:creationId xmlns="" xmlns:a16="http://schemas.microsoft.com/office/drawing/2014/main" id="{44E01652-2E83-49FC-82B8-74BA34FB9F46}"/>
              </a:ext>
            </a:extLst>
          </p:cNvPr>
          <p:cNvSpPr/>
          <p:nvPr/>
        </p:nvSpPr>
        <p:spPr>
          <a:xfrm>
            <a:off x="1821233" y="4196437"/>
            <a:ext cx="2025220" cy="7250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Don’t know what this is ??</a:t>
            </a:r>
          </a:p>
        </p:txBody>
      </p:sp>
      <p:sp>
        <p:nvSpPr>
          <p:cNvPr id="41" name="Rectangle: Rounded Corners 40">
            <a:extLst>
              <a:ext uri="{FF2B5EF4-FFF2-40B4-BE49-F238E27FC236}">
                <a16:creationId xmlns="" xmlns:a16="http://schemas.microsoft.com/office/drawing/2014/main" id="{4499B917-A5B1-486C-B46B-B7F848912D4F}"/>
              </a:ext>
            </a:extLst>
          </p:cNvPr>
          <p:cNvSpPr/>
          <p:nvPr/>
        </p:nvSpPr>
        <p:spPr>
          <a:xfrm>
            <a:off x="1782113" y="2470585"/>
            <a:ext cx="2025220" cy="7250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Don’t know what this is ??</a:t>
            </a:r>
          </a:p>
        </p:txBody>
      </p:sp>
      <p:sp>
        <p:nvSpPr>
          <p:cNvPr id="40" name="Rectangle: Rounded Corners 39">
            <a:extLst>
              <a:ext uri="{FF2B5EF4-FFF2-40B4-BE49-F238E27FC236}">
                <a16:creationId xmlns="" xmlns:a16="http://schemas.microsoft.com/office/drawing/2014/main" id="{F3688A84-1A70-42D9-9EE0-B43AB4549EAB}"/>
              </a:ext>
            </a:extLst>
          </p:cNvPr>
          <p:cNvSpPr/>
          <p:nvPr/>
        </p:nvSpPr>
        <p:spPr>
          <a:xfrm>
            <a:off x="1976966" y="3090809"/>
            <a:ext cx="1581000" cy="1217171"/>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Don’t have time to refactor</a:t>
            </a:r>
          </a:p>
        </p:txBody>
      </p:sp>
      <p:sp>
        <p:nvSpPr>
          <p:cNvPr id="18" name="Rectangle 17"/>
          <p:cNvSpPr/>
          <p:nvPr/>
        </p:nvSpPr>
        <p:spPr>
          <a:xfrm>
            <a:off x="815869" y="615547"/>
            <a:ext cx="6310367" cy="117518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Rounded Corners 60">
            <a:extLst>
              <a:ext uri="{FF2B5EF4-FFF2-40B4-BE49-F238E27FC236}">
                <a16:creationId xmlns="" xmlns:a16="http://schemas.microsoft.com/office/drawing/2014/main" id="{404DC291-5769-4E61-BD95-70F4924BD4F0}"/>
              </a:ext>
            </a:extLst>
          </p:cNvPr>
          <p:cNvSpPr/>
          <p:nvPr/>
        </p:nvSpPr>
        <p:spPr>
          <a:xfrm>
            <a:off x="3748674" y="4049285"/>
            <a:ext cx="745157" cy="88236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Bug Fix</a:t>
            </a:r>
          </a:p>
        </p:txBody>
      </p:sp>
      <p:sp>
        <p:nvSpPr>
          <p:cNvPr id="63" name="Rectangle: Rounded Corners 60">
            <a:extLst>
              <a:ext uri="{FF2B5EF4-FFF2-40B4-BE49-F238E27FC236}">
                <a16:creationId xmlns="" xmlns:a16="http://schemas.microsoft.com/office/drawing/2014/main" id="{404DC291-5769-4E61-BD95-70F4924BD4F0}"/>
              </a:ext>
            </a:extLst>
          </p:cNvPr>
          <p:cNvSpPr/>
          <p:nvPr/>
        </p:nvSpPr>
        <p:spPr>
          <a:xfrm>
            <a:off x="5514120" y="3901896"/>
            <a:ext cx="745157" cy="88236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Bug Fix</a:t>
            </a:r>
          </a:p>
        </p:txBody>
      </p:sp>
      <p:sp>
        <p:nvSpPr>
          <p:cNvPr id="64" name="Rectangle: Rounded Corners 60">
            <a:extLst>
              <a:ext uri="{FF2B5EF4-FFF2-40B4-BE49-F238E27FC236}">
                <a16:creationId xmlns="" xmlns:a16="http://schemas.microsoft.com/office/drawing/2014/main" id="{404DC291-5769-4E61-BD95-70F4924BD4F0}"/>
              </a:ext>
            </a:extLst>
          </p:cNvPr>
          <p:cNvSpPr/>
          <p:nvPr/>
        </p:nvSpPr>
        <p:spPr>
          <a:xfrm>
            <a:off x="1691522" y="5157727"/>
            <a:ext cx="745157" cy="88236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Bug Fix</a:t>
            </a:r>
          </a:p>
        </p:txBody>
      </p:sp>
      <p:sp>
        <p:nvSpPr>
          <p:cNvPr id="65" name="Rectangle: Rounded Corners 60">
            <a:extLst>
              <a:ext uri="{FF2B5EF4-FFF2-40B4-BE49-F238E27FC236}">
                <a16:creationId xmlns="" xmlns:a16="http://schemas.microsoft.com/office/drawing/2014/main" id="{404DC291-5769-4E61-BD95-70F4924BD4F0}"/>
              </a:ext>
            </a:extLst>
          </p:cNvPr>
          <p:cNvSpPr/>
          <p:nvPr/>
        </p:nvSpPr>
        <p:spPr>
          <a:xfrm>
            <a:off x="2986646" y="5130966"/>
            <a:ext cx="745157" cy="88236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Bug Fix</a:t>
            </a:r>
          </a:p>
        </p:txBody>
      </p:sp>
      <p:sp>
        <p:nvSpPr>
          <p:cNvPr id="59" name="Rectangle: Rounded Corners 58">
            <a:extLst>
              <a:ext uri="{FF2B5EF4-FFF2-40B4-BE49-F238E27FC236}">
                <a16:creationId xmlns="" xmlns:a16="http://schemas.microsoft.com/office/drawing/2014/main" id="{065F73A7-710A-4D19-BCD2-168950475FE9}"/>
              </a:ext>
            </a:extLst>
          </p:cNvPr>
          <p:cNvSpPr/>
          <p:nvPr/>
        </p:nvSpPr>
        <p:spPr>
          <a:xfrm>
            <a:off x="1913431" y="5036739"/>
            <a:ext cx="2025220" cy="725086"/>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Don’t Change: It works somehow</a:t>
            </a:r>
          </a:p>
        </p:txBody>
      </p:sp>
      <p:sp>
        <p:nvSpPr>
          <p:cNvPr id="38" name="Rectangle: Rounded Corners 37">
            <a:extLst>
              <a:ext uri="{FF2B5EF4-FFF2-40B4-BE49-F238E27FC236}">
                <a16:creationId xmlns="" xmlns:a16="http://schemas.microsoft.com/office/drawing/2014/main" id="{5270540E-7D04-486B-8B58-D39EB118E1C3}"/>
              </a:ext>
            </a:extLst>
          </p:cNvPr>
          <p:cNvSpPr/>
          <p:nvPr/>
        </p:nvSpPr>
        <p:spPr>
          <a:xfrm>
            <a:off x="4362807" y="4048415"/>
            <a:ext cx="1581000" cy="1217171"/>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 in use but afraid to remove</a:t>
            </a:r>
          </a:p>
        </p:txBody>
      </p:sp>
    </p:spTree>
    <p:extLst>
      <p:ext uri="{BB962C8B-B14F-4D97-AF65-F5344CB8AC3E}">
        <p14:creationId xmlns:p14="http://schemas.microsoft.com/office/powerpoint/2010/main" val="857082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
                                            <p:bg/>
                                          </p:spTgt>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8">
                                            <p:txEl>
                                              <p:pRg st="0" end="0"/>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0">
                                            <p:bg/>
                                          </p:spTgt>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0">
                                            <p:txEl>
                                              <p:pRg st="0" end="0"/>
                                            </p:txEl>
                                          </p:spTgt>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2">
                                            <p:bg/>
                                          </p:spTgt>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2">
                                            <p:txEl>
                                              <p:pRg st="0" end="0"/>
                                            </p:tx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6" grpId="0" animBg="1"/>
      <p:bldP spid="7" grpId="0" animBg="1"/>
      <p:bldP spid="9" grpId="0" animBg="1"/>
      <p:bldP spid="10" grpId="0" animBg="1"/>
      <p:bldP spid="12" grpId="0" animBg="1"/>
      <p:bldP spid="17" grpId="0" animBg="1"/>
      <p:bldP spid="34" grpId="0" animBg="1"/>
      <p:bldP spid="35" grpId="0" animBg="1"/>
      <p:bldP spid="36" grpId="0" animBg="1"/>
      <p:bldP spid="37" grpId="0" animBg="1"/>
      <p:bldP spid="45" grpId="0" animBg="1"/>
      <p:bldP spid="46" grpId="0" animBg="1"/>
      <p:bldP spid="47" grpId="0" animBg="1"/>
      <p:bldP spid="52" grpId="0" animBg="1"/>
      <p:bldP spid="60" grpId="0" animBg="1"/>
      <p:bldP spid="61" grpId="0" animBg="1"/>
      <p:bldP spid="42" grpId="0" build="allAtOnce" animBg="1"/>
      <p:bldP spid="43" grpId="0" animBg="1"/>
      <p:bldP spid="44" grpId="0" animBg="1"/>
      <p:bldP spid="41" grpId="0" animBg="1"/>
      <p:bldP spid="40" grpId="0" build="allAtOnce" animBg="1"/>
      <p:bldP spid="62" grpId="0" animBg="1"/>
      <p:bldP spid="63" grpId="0" animBg="1"/>
      <p:bldP spid="64" grpId="0" animBg="1"/>
      <p:bldP spid="65" grpId="0" animBg="1"/>
      <p:bldP spid="59" grpId="0" animBg="1"/>
      <p:bldP spid="38" grpId="0" build="allAtOnce"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Microservice Prerequisites</a:t>
            </a:r>
          </a:p>
        </p:txBody>
      </p:sp>
      <p:pic>
        <p:nvPicPr>
          <p:cNvPr id="13314" name="Picture 2" descr="http://martinfowler.com/bliki/images/microservicePrerequisites/sketch.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41248" y="2439855"/>
            <a:ext cx="5692332" cy="34600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896606" y="6362549"/>
            <a:ext cx="3414717" cy="246221"/>
          </a:xfrm>
          <a:prstGeom prst="rect">
            <a:avLst/>
          </a:prstGeom>
          <a:noFill/>
        </p:spPr>
        <p:txBody>
          <a:bodyPr wrap="none" rtlCol="0">
            <a:spAutoFit/>
          </a:bodyPr>
          <a:lstStyle/>
          <a:p>
            <a:r>
              <a:rPr lang="en-US" sz="1000" dirty="0"/>
              <a:t>http://martinfowler.com/bliki/MicroservicePrerequisites.html</a:t>
            </a:r>
          </a:p>
        </p:txBody>
      </p:sp>
      <p:sp>
        <p:nvSpPr>
          <p:cNvPr id="6" name="Rectangle 5"/>
          <p:cNvSpPr/>
          <p:nvPr/>
        </p:nvSpPr>
        <p:spPr>
          <a:xfrm>
            <a:off x="880390" y="1010003"/>
            <a:ext cx="10430933" cy="707886"/>
          </a:xfrm>
          <a:prstGeom prst="rect">
            <a:avLst/>
          </a:prstGeom>
        </p:spPr>
        <p:txBody>
          <a:bodyPr wrap="square">
            <a:spAutoFit/>
          </a:bodyPr>
          <a:lstStyle/>
          <a:p>
            <a:pPr fontAlgn="base"/>
            <a:r>
              <a:rPr lang="en-US" sz="2000" b="0" i="0" dirty="0">
                <a:effectLst/>
                <a:latin typeface="+mj-lt"/>
              </a:rPr>
              <a:t>Before you go into production with a microservices system, you need to ensure that you have </a:t>
            </a:r>
            <a:r>
              <a:rPr lang="en-US" sz="2000" b="0" i="0" u="none" strike="noStrike" dirty="0">
                <a:effectLst/>
                <a:latin typeface="+mj-lt"/>
              </a:rPr>
              <a:t>key prerequisites in place</a:t>
            </a:r>
          </a:p>
        </p:txBody>
      </p:sp>
      <p:sp>
        <p:nvSpPr>
          <p:cNvPr id="7" name="Content Placeholder 2"/>
          <p:cNvSpPr>
            <a:spLocks noGrp="1"/>
          </p:cNvSpPr>
          <p:nvPr>
            <p:ph idx="1"/>
          </p:nvPr>
        </p:nvSpPr>
        <p:spPr>
          <a:xfrm>
            <a:off x="6801909" y="1717889"/>
            <a:ext cx="4802658" cy="3457904"/>
          </a:xfrm>
        </p:spPr>
        <p:txBody>
          <a:bodyPr>
            <a:noAutofit/>
          </a:bodyPr>
          <a:lstStyle/>
          <a:p>
            <a:pPr marL="285750" indent="-285750" fontAlgn="base">
              <a:lnSpc>
                <a:spcPct val="100000"/>
              </a:lnSpc>
              <a:buFont typeface="Wingdings" panose="05000000000000000000" pitchFamily="2" charset="2"/>
              <a:buChar char="ü"/>
            </a:pPr>
            <a:r>
              <a:rPr lang="en-US" b="1" dirty="0"/>
              <a:t>Testing</a:t>
            </a:r>
          </a:p>
          <a:p>
            <a:pPr fontAlgn="base">
              <a:lnSpc>
                <a:spcPct val="100000"/>
              </a:lnSpc>
              <a:buFont typeface="Wingdings" charset="2"/>
              <a:buChar char="ü"/>
            </a:pPr>
            <a:r>
              <a:rPr lang="en-US" b="1" dirty="0" smtClean="0"/>
              <a:t>Automation</a:t>
            </a:r>
          </a:p>
          <a:p>
            <a:pPr fontAlgn="base">
              <a:lnSpc>
                <a:spcPct val="100000"/>
              </a:lnSpc>
              <a:buFont typeface="Wingdings" charset="2"/>
              <a:buChar char="ü"/>
            </a:pPr>
            <a:r>
              <a:rPr lang="en-US" b="1" dirty="0" smtClean="0"/>
              <a:t>Continuous Delivery</a:t>
            </a:r>
          </a:p>
          <a:p>
            <a:pPr fontAlgn="base">
              <a:lnSpc>
                <a:spcPct val="100000"/>
              </a:lnSpc>
              <a:buFont typeface="Wingdings" charset="2"/>
              <a:buChar char="ü"/>
            </a:pPr>
            <a:r>
              <a:rPr lang="en-US" b="1" dirty="0" smtClean="0"/>
              <a:t>Rapid Application Deployment</a:t>
            </a:r>
          </a:p>
          <a:p>
            <a:pPr fontAlgn="base">
              <a:lnSpc>
                <a:spcPct val="100000"/>
              </a:lnSpc>
              <a:buFont typeface="Arial" charset="0"/>
              <a:buChar char="•"/>
            </a:pPr>
            <a:r>
              <a:rPr lang="en-US" b="1" dirty="0" smtClean="0"/>
              <a:t>Rapid Provisioning</a:t>
            </a:r>
          </a:p>
          <a:p>
            <a:pPr fontAlgn="base">
              <a:lnSpc>
                <a:spcPct val="100000"/>
              </a:lnSpc>
              <a:buFont typeface="Arial" charset="0"/>
              <a:buChar char="•"/>
            </a:pPr>
            <a:r>
              <a:rPr lang="en-US" dirty="0" smtClean="0">
                <a:solidFill>
                  <a:schemeClr val="bg1">
                    <a:lumMod val="50000"/>
                  </a:schemeClr>
                </a:solidFill>
              </a:rPr>
              <a:t>Basic Monitoring</a:t>
            </a:r>
          </a:p>
          <a:p>
            <a:pPr fontAlgn="base">
              <a:lnSpc>
                <a:spcPct val="100000"/>
              </a:lnSpc>
              <a:buFont typeface="Arial" charset="0"/>
              <a:buChar char="•"/>
            </a:pPr>
            <a:r>
              <a:rPr lang="en-US" dirty="0" smtClean="0">
                <a:solidFill>
                  <a:schemeClr val="bg1">
                    <a:lumMod val="50000"/>
                  </a:schemeClr>
                </a:solidFill>
              </a:rPr>
              <a:t>Evolutionary Architecture</a:t>
            </a:r>
          </a:p>
          <a:p>
            <a:pPr fontAlgn="base">
              <a:lnSpc>
                <a:spcPct val="100000"/>
              </a:lnSpc>
              <a:buFont typeface="Arial" charset="0"/>
              <a:buChar char="•"/>
            </a:pPr>
            <a:r>
              <a:rPr lang="en-US" dirty="0" err="1" smtClean="0">
                <a:solidFill>
                  <a:schemeClr val="bg1">
                    <a:lumMod val="50000"/>
                  </a:schemeClr>
                </a:solidFill>
              </a:rPr>
              <a:t>Devops</a:t>
            </a:r>
            <a:r>
              <a:rPr lang="en-US" dirty="0" smtClean="0">
                <a:solidFill>
                  <a:schemeClr val="bg1">
                    <a:lumMod val="50000"/>
                  </a:schemeClr>
                </a:solidFill>
              </a:rPr>
              <a:t> Culture</a:t>
            </a:r>
          </a:p>
          <a:p>
            <a:pPr>
              <a:lnSpc>
                <a:spcPct val="100000"/>
              </a:lnSpc>
            </a:pPr>
            <a:endParaRPr lang="en-US" dirty="0"/>
          </a:p>
        </p:txBody>
      </p:sp>
    </p:spTree>
    <p:extLst>
      <p:ext uri="{BB962C8B-B14F-4D97-AF65-F5344CB8AC3E}">
        <p14:creationId xmlns:p14="http://schemas.microsoft.com/office/powerpoint/2010/main" val="195579475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Microservice Prerequisites</a:t>
            </a:r>
          </a:p>
        </p:txBody>
      </p:sp>
      <p:pic>
        <p:nvPicPr>
          <p:cNvPr id="13314" name="Picture 2" descr="http://martinfowler.com/bliki/images/microservicePrerequisites/sketch.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41248" y="2439855"/>
            <a:ext cx="5692332" cy="34600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896606" y="6362549"/>
            <a:ext cx="3414717" cy="246221"/>
          </a:xfrm>
          <a:prstGeom prst="rect">
            <a:avLst/>
          </a:prstGeom>
          <a:noFill/>
        </p:spPr>
        <p:txBody>
          <a:bodyPr wrap="none" rtlCol="0">
            <a:spAutoFit/>
          </a:bodyPr>
          <a:lstStyle/>
          <a:p>
            <a:r>
              <a:rPr lang="en-US" sz="1000" dirty="0"/>
              <a:t>http://martinfowler.com/bliki/MicroservicePrerequisites.html</a:t>
            </a:r>
          </a:p>
        </p:txBody>
      </p:sp>
      <p:sp>
        <p:nvSpPr>
          <p:cNvPr id="6" name="Rectangle 5"/>
          <p:cNvSpPr/>
          <p:nvPr/>
        </p:nvSpPr>
        <p:spPr>
          <a:xfrm>
            <a:off x="880390" y="1010003"/>
            <a:ext cx="10430933" cy="707886"/>
          </a:xfrm>
          <a:prstGeom prst="rect">
            <a:avLst/>
          </a:prstGeom>
        </p:spPr>
        <p:txBody>
          <a:bodyPr wrap="square">
            <a:spAutoFit/>
          </a:bodyPr>
          <a:lstStyle/>
          <a:p>
            <a:pPr fontAlgn="base"/>
            <a:r>
              <a:rPr lang="en-US" sz="2000" b="0" i="0" dirty="0">
                <a:effectLst/>
                <a:latin typeface="+mj-lt"/>
              </a:rPr>
              <a:t>Before you go into production with a microservices system, you need to ensure that you have </a:t>
            </a:r>
            <a:r>
              <a:rPr lang="en-US" sz="2000" b="0" i="0" u="none" strike="noStrike" dirty="0">
                <a:effectLst/>
                <a:latin typeface="+mj-lt"/>
              </a:rPr>
              <a:t>key prerequisites in place</a:t>
            </a:r>
          </a:p>
        </p:txBody>
      </p:sp>
      <p:sp>
        <p:nvSpPr>
          <p:cNvPr id="7" name="Content Placeholder 2"/>
          <p:cNvSpPr>
            <a:spLocks noGrp="1"/>
          </p:cNvSpPr>
          <p:nvPr>
            <p:ph idx="1"/>
          </p:nvPr>
        </p:nvSpPr>
        <p:spPr>
          <a:xfrm>
            <a:off x="6801909" y="1717889"/>
            <a:ext cx="4802658" cy="3457904"/>
          </a:xfrm>
        </p:spPr>
        <p:txBody>
          <a:bodyPr>
            <a:noAutofit/>
          </a:bodyPr>
          <a:lstStyle/>
          <a:p>
            <a:pPr marL="285750" indent="-285750" fontAlgn="base">
              <a:lnSpc>
                <a:spcPct val="100000"/>
              </a:lnSpc>
              <a:buFont typeface="Wingdings" panose="05000000000000000000" pitchFamily="2" charset="2"/>
              <a:buChar char="ü"/>
            </a:pPr>
            <a:r>
              <a:rPr lang="en-US" b="1" dirty="0"/>
              <a:t>Testing</a:t>
            </a:r>
          </a:p>
          <a:p>
            <a:pPr fontAlgn="base">
              <a:lnSpc>
                <a:spcPct val="100000"/>
              </a:lnSpc>
              <a:buFont typeface="Wingdings" charset="2"/>
              <a:buChar char="ü"/>
            </a:pPr>
            <a:r>
              <a:rPr lang="en-US" b="1" dirty="0" smtClean="0"/>
              <a:t>Automation</a:t>
            </a:r>
          </a:p>
          <a:p>
            <a:pPr fontAlgn="base">
              <a:lnSpc>
                <a:spcPct val="100000"/>
              </a:lnSpc>
              <a:buFont typeface="Wingdings" charset="2"/>
              <a:buChar char="ü"/>
            </a:pPr>
            <a:r>
              <a:rPr lang="en-US" b="1" dirty="0" smtClean="0"/>
              <a:t>Continuous Delivery</a:t>
            </a:r>
          </a:p>
          <a:p>
            <a:pPr fontAlgn="base">
              <a:lnSpc>
                <a:spcPct val="100000"/>
              </a:lnSpc>
              <a:buFont typeface="Wingdings" charset="2"/>
              <a:buChar char="ü"/>
            </a:pPr>
            <a:r>
              <a:rPr lang="en-US" b="1" dirty="0" smtClean="0"/>
              <a:t>Rapid Application Deployment</a:t>
            </a:r>
          </a:p>
          <a:p>
            <a:pPr fontAlgn="base">
              <a:lnSpc>
                <a:spcPct val="100000"/>
              </a:lnSpc>
              <a:buFont typeface="Wingdings" charset="2"/>
              <a:buChar char="ü"/>
            </a:pPr>
            <a:r>
              <a:rPr lang="en-US" b="1" dirty="0" smtClean="0"/>
              <a:t>Rapid Provisioning</a:t>
            </a:r>
          </a:p>
          <a:p>
            <a:pPr fontAlgn="base">
              <a:lnSpc>
                <a:spcPct val="100000"/>
              </a:lnSpc>
              <a:buFont typeface="Arial" charset="0"/>
              <a:buChar char="•"/>
            </a:pPr>
            <a:r>
              <a:rPr lang="en-US" b="1" dirty="0" smtClean="0"/>
              <a:t>Basic Monitoring</a:t>
            </a:r>
          </a:p>
          <a:p>
            <a:pPr fontAlgn="base">
              <a:lnSpc>
                <a:spcPct val="100000"/>
              </a:lnSpc>
              <a:buFont typeface="Arial" charset="0"/>
              <a:buChar char="•"/>
            </a:pPr>
            <a:r>
              <a:rPr lang="en-US" dirty="0" smtClean="0">
                <a:solidFill>
                  <a:schemeClr val="bg1">
                    <a:lumMod val="50000"/>
                  </a:schemeClr>
                </a:solidFill>
              </a:rPr>
              <a:t>Evolutionary Architecture</a:t>
            </a:r>
          </a:p>
          <a:p>
            <a:pPr fontAlgn="base">
              <a:lnSpc>
                <a:spcPct val="100000"/>
              </a:lnSpc>
              <a:buFont typeface="Arial" charset="0"/>
              <a:buChar char="•"/>
            </a:pPr>
            <a:r>
              <a:rPr lang="en-US" dirty="0" err="1" smtClean="0">
                <a:solidFill>
                  <a:schemeClr val="bg1">
                    <a:lumMod val="50000"/>
                  </a:schemeClr>
                </a:solidFill>
              </a:rPr>
              <a:t>Devops</a:t>
            </a:r>
            <a:r>
              <a:rPr lang="en-US" dirty="0" smtClean="0">
                <a:solidFill>
                  <a:schemeClr val="bg1">
                    <a:lumMod val="50000"/>
                  </a:schemeClr>
                </a:solidFill>
              </a:rPr>
              <a:t> Culture</a:t>
            </a:r>
          </a:p>
          <a:p>
            <a:pPr>
              <a:lnSpc>
                <a:spcPct val="100000"/>
              </a:lnSpc>
            </a:pPr>
            <a:endParaRPr lang="en-US" dirty="0"/>
          </a:p>
        </p:txBody>
      </p:sp>
    </p:spTree>
    <p:extLst>
      <p:ext uri="{BB962C8B-B14F-4D97-AF65-F5344CB8AC3E}">
        <p14:creationId xmlns:p14="http://schemas.microsoft.com/office/powerpoint/2010/main" val="187181149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Microservice Prerequisites</a:t>
            </a:r>
          </a:p>
        </p:txBody>
      </p:sp>
      <p:pic>
        <p:nvPicPr>
          <p:cNvPr id="13314" name="Picture 2" descr="http://martinfowler.com/bliki/images/microservicePrerequisites/sketch.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41248" y="2439855"/>
            <a:ext cx="5692332" cy="34600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896606" y="6362549"/>
            <a:ext cx="3414717" cy="246221"/>
          </a:xfrm>
          <a:prstGeom prst="rect">
            <a:avLst/>
          </a:prstGeom>
          <a:noFill/>
        </p:spPr>
        <p:txBody>
          <a:bodyPr wrap="none" rtlCol="0">
            <a:spAutoFit/>
          </a:bodyPr>
          <a:lstStyle/>
          <a:p>
            <a:r>
              <a:rPr lang="en-US" sz="1000" dirty="0"/>
              <a:t>http://martinfowler.com/bliki/MicroservicePrerequisites.html</a:t>
            </a:r>
          </a:p>
        </p:txBody>
      </p:sp>
      <p:sp>
        <p:nvSpPr>
          <p:cNvPr id="6" name="Rectangle 5"/>
          <p:cNvSpPr/>
          <p:nvPr/>
        </p:nvSpPr>
        <p:spPr>
          <a:xfrm>
            <a:off x="880390" y="1010003"/>
            <a:ext cx="10430933" cy="707886"/>
          </a:xfrm>
          <a:prstGeom prst="rect">
            <a:avLst/>
          </a:prstGeom>
        </p:spPr>
        <p:txBody>
          <a:bodyPr wrap="square">
            <a:spAutoFit/>
          </a:bodyPr>
          <a:lstStyle/>
          <a:p>
            <a:pPr fontAlgn="base"/>
            <a:r>
              <a:rPr lang="en-US" sz="2000" b="0" i="0" dirty="0">
                <a:effectLst/>
                <a:latin typeface="+mj-lt"/>
              </a:rPr>
              <a:t>Before you go into production with a microservices system, you need to ensure that you have </a:t>
            </a:r>
            <a:r>
              <a:rPr lang="en-US" sz="2000" b="0" i="0" u="none" strike="noStrike" dirty="0">
                <a:effectLst/>
                <a:latin typeface="+mj-lt"/>
              </a:rPr>
              <a:t>key prerequisites in place</a:t>
            </a:r>
          </a:p>
        </p:txBody>
      </p:sp>
      <p:sp>
        <p:nvSpPr>
          <p:cNvPr id="7" name="Content Placeholder 2"/>
          <p:cNvSpPr>
            <a:spLocks noGrp="1"/>
          </p:cNvSpPr>
          <p:nvPr>
            <p:ph idx="1"/>
          </p:nvPr>
        </p:nvSpPr>
        <p:spPr>
          <a:xfrm>
            <a:off x="6801909" y="1717889"/>
            <a:ext cx="4802658" cy="3457904"/>
          </a:xfrm>
        </p:spPr>
        <p:txBody>
          <a:bodyPr>
            <a:noAutofit/>
          </a:bodyPr>
          <a:lstStyle/>
          <a:p>
            <a:pPr marL="285750" indent="-285750" fontAlgn="base">
              <a:lnSpc>
                <a:spcPct val="100000"/>
              </a:lnSpc>
              <a:buFont typeface="Wingdings" panose="05000000000000000000" pitchFamily="2" charset="2"/>
              <a:buChar char="ü"/>
            </a:pPr>
            <a:r>
              <a:rPr lang="en-US" b="1" dirty="0"/>
              <a:t>Testing</a:t>
            </a:r>
          </a:p>
          <a:p>
            <a:pPr fontAlgn="base">
              <a:lnSpc>
                <a:spcPct val="100000"/>
              </a:lnSpc>
              <a:buFont typeface="Wingdings" charset="2"/>
              <a:buChar char="ü"/>
            </a:pPr>
            <a:r>
              <a:rPr lang="en-US" b="1" dirty="0" smtClean="0"/>
              <a:t>Automation</a:t>
            </a:r>
          </a:p>
          <a:p>
            <a:pPr fontAlgn="base">
              <a:lnSpc>
                <a:spcPct val="100000"/>
              </a:lnSpc>
              <a:buFont typeface="Wingdings" charset="2"/>
              <a:buChar char="ü"/>
            </a:pPr>
            <a:r>
              <a:rPr lang="en-US" b="1" dirty="0" smtClean="0"/>
              <a:t>Continuous Delivery</a:t>
            </a:r>
          </a:p>
          <a:p>
            <a:pPr fontAlgn="base">
              <a:lnSpc>
                <a:spcPct val="100000"/>
              </a:lnSpc>
              <a:buFont typeface="Wingdings" charset="2"/>
              <a:buChar char="ü"/>
            </a:pPr>
            <a:r>
              <a:rPr lang="en-US" b="1" dirty="0" smtClean="0"/>
              <a:t>Rapid Application Deployment</a:t>
            </a:r>
          </a:p>
          <a:p>
            <a:pPr fontAlgn="base">
              <a:lnSpc>
                <a:spcPct val="100000"/>
              </a:lnSpc>
              <a:buFont typeface="Wingdings" charset="2"/>
              <a:buChar char="ü"/>
            </a:pPr>
            <a:r>
              <a:rPr lang="en-US" b="1" dirty="0" smtClean="0"/>
              <a:t>Rapid Provisioning</a:t>
            </a:r>
          </a:p>
          <a:p>
            <a:pPr fontAlgn="base">
              <a:lnSpc>
                <a:spcPct val="100000"/>
              </a:lnSpc>
              <a:buFont typeface="Wingdings" charset="2"/>
              <a:buChar char="ü"/>
            </a:pPr>
            <a:r>
              <a:rPr lang="en-US" b="1" dirty="0" smtClean="0"/>
              <a:t>Basic Monitoring</a:t>
            </a:r>
          </a:p>
          <a:p>
            <a:pPr fontAlgn="base">
              <a:lnSpc>
                <a:spcPct val="100000"/>
              </a:lnSpc>
              <a:buFont typeface="Arial" charset="0"/>
              <a:buChar char="•"/>
            </a:pPr>
            <a:r>
              <a:rPr lang="en-US" b="1" dirty="0" smtClean="0"/>
              <a:t>Evolutionary Architecture</a:t>
            </a:r>
          </a:p>
          <a:p>
            <a:pPr fontAlgn="base">
              <a:lnSpc>
                <a:spcPct val="100000"/>
              </a:lnSpc>
              <a:buFont typeface="Arial" charset="0"/>
              <a:buChar char="•"/>
            </a:pPr>
            <a:r>
              <a:rPr lang="en-US" dirty="0" err="1" smtClean="0">
                <a:solidFill>
                  <a:schemeClr val="bg1">
                    <a:lumMod val="50000"/>
                  </a:schemeClr>
                </a:solidFill>
              </a:rPr>
              <a:t>Devops</a:t>
            </a:r>
            <a:r>
              <a:rPr lang="en-US" dirty="0" smtClean="0">
                <a:solidFill>
                  <a:schemeClr val="bg1">
                    <a:lumMod val="50000"/>
                  </a:schemeClr>
                </a:solidFill>
              </a:rPr>
              <a:t> Culture</a:t>
            </a:r>
          </a:p>
          <a:p>
            <a:pPr>
              <a:lnSpc>
                <a:spcPct val="100000"/>
              </a:lnSpc>
            </a:pPr>
            <a:endParaRPr lang="en-US" dirty="0"/>
          </a:p>
        </p:txBody>
      </p:sp>
    </p:spTree>
    <p:extLst>
      <p:ext uri="{BB962C8B-B14F-4D97-AF65-F5344CB8AC3E}">
        <p14:creationId xmlns:p14="http://schemas.microsoft.com/office/powerpoint/2010/main" val="102787138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Microservice Prerequisites</a:t>
            </a:r>
          </a:p>
        </p:txBody>
      </p:sp>
      <p:pic>
        <p:nvPicPr>
          <p:cNvPr id="13314" name="Picture 2" descr="http://martinfowler.com/bliki/images/microservicePrerequisites/sketch.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41248" y="2439855"/>
            <a:ext cx="5692332" cy="34600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896606" y="6362549"/>
            <a:ext cx="3414717" cy="246221"/>
          </a:xfrm>
          <a:prstGeom prst="rect">
            <a:avLst/>
          </a:prstGeom>
          <a:noFill/>
        </p:spPr>
        <p:txBody>
          <a:bodyPr wrap="none" rtlCol="0">
            <a:spAutoFit/>
          </a:bodyPr>
          <a:lstStyle/>
          <a:p>
            <a:r>
              <a:rPr lang="en-US" sz="1000" dirty="0"/>
              <a:t>http://martinfowler.com/bliki/MicroservicePrerequisites.html</a:t>
            </a:r>
          </a:p>
        </p:txBody>
      </p:sp>
      <p:sp>
        <p:nvSpPr>
          <p:cNvPr id="6" name="Rectangle 5"/>
          <p:cNvSpPr/>
          <p:nvPr/>
        </p:nvSpPr>
        <p:spPr>
          <a:xfrm>
            <a:off x="880390" y="1010003"/>
            <a:ext cx="10430933" cy="707886"/>
          </a:xfrm>
          <a:prstGeom prst="rect">
            <a:avLst/>
          </a:prstGeom>
        </p:spPr>
        <p:txBody>
          <a:bodyPr wrap="square">
            <a:spAutoFit/>
          </a:bodyPr>
          <a:lstStyle/>
          <a:p>
            <a:pPr fontAlgn="base"/>
            <a:r>
              <a:rPr lang="en-US" sz="2000" b="0" i="0" dirty="0">
                <a:effectLst/>
                <a:latin typeface="+mj-lt"/>
              </a:rPr>
              <a:t>Before you go into production with a microservices system, you need to ensure that you have </a:t>
            </a:r>
            <a:r>
              <a:rPr lang="en-US" sz="2000" b="0" i="0" u="none" strike="noStrike" dirty="0">
                <a:effectLst/>
                <a:latin typeface="+mj-lt"/>
              </a:rPr>
              <a:t>key prerequisites in place</a:t>
            </a:r>
          </a:p>
        </p:txBody>
      </p:sp>
      <p:sp>
        <p:nvSpPr>
          <p:cNvPr id="7" name="Content Placeholder 2"/>
          <p:cNvSpPr>
            <a:spLocks noGrp="1"/>
          </p:cNvSpPr>
          <p:nvPr>
            <p:ph idx="1"/>
          </p:nvPr>
        </p:nvSpPr>
        <p:spPr>
          <a:xfrm>
            <a:off x="6801909" y="1717889"/>
            <a:ext cx="4802658" cy="3457904"/>
          </a:xfrm>
        </p:spPr>
        <p:txBody>
          <a:bodyPr>
            <a:noAutofit/>
          </a:bodyPr>
          <a:lstStyle/>
          <a:p>
            <a:pPr marL="285750" indent="-285750" fontAlgn="base">
              <a:lnSpc>
                <a:spcPct val="100000"/>
              </a:lnSpc>
              <a:buFont typeface="Wingdings" panose="05000000000000000000" pitchFamily="2" charset="2"/>
              <a:buChar char="ü"/>
            </a:pPr>
            <a:r>
              <a:rPr lang="en-US" b="1" dirty="0"/>
              <a:t>Testing</a:t>
            </a:r>
          </a:p>
          <a:p>
            <a:pPr marL="285750" indent="-285750" fontAlgn="base">
              <a:lnSpc>
                <a:spcPct val="100000"/>
              </a:lnSpc>
              <a:buFont typeface="Wingdings" panose="05000000000000000000" pitchFamily="2" charset="2"/>
              <a:buChar char="ü"/>
            </a:pPr>
            <a:r>
              <a:rPr lang="en-US" b="1" dirty="0" smtClean="0"/>
              <a:t>Automation</a:t>
            </a:r>
          </a:p>
          <a:p>
            <a:pPr marL="285750" indent="-285750" fontAlgn="base">
              <a:lnSpc>
                <a:spcPct val="100000"/>
              </a:lnSpc>
              <a:buFont typeface="Wingdings" panose="05000000000000000000" pitchFamily="2" charset="2"/>
              <a:buChar char="ü"/>
            </a:pPr>
            <a:r>
              <a:rPr lang="en-US" b="1" dirty="0" smtClean="0"/>
              <a:t>Continuous Delivery</a:t>
            </a:r>
          </a:p>
          <a:p>
            <a:pPr marL="285750" indent="-285750" fontAlgn="base">
              <a:lnSpc>
                <a:spcPct val="100000"/>
              </a:lnSpc>
              <a:buFont typeface="Wingdings" panose="05000000000000000000" pitchFamily="2" charset="2"/>
              <a:buChar char="ü"/>
            </a:pPr>
            <a:r>
              <a:rPr lang="en-US" b="1" dirty="0" smtClean="0"/>
              <a:t>Rapid Application Deployment</a:t>
            </a:r>
          </a:p>
          <a:p>
            <a:pPr marL="285750" indent="-285750" fontAlgn="base">
              <a:lnSpc>
                <a:spcPct val="100000"/>
              </a:lnSpc>
              <a:buFont typeface="Wingdings" panose="05000000000000000000" pitchFamily="2" charset="2"/>
              <a:buChar char="ü"/>
            </a:pPr>
            <a:r>
              <a:rPr lang="en-US" b="1" dirty="0" smtClean="0"/>
              <a:t>Rapid Provisioning</a:t>
            </a:r>
          </a:p>
          <a:p>
            <a:pPr marL="285750" indent="-285750" fontAlgn="base">
              <a:lnSpc>
                <a:spcPct val="100000"/>
              </a:lnSpc>
              <a:buFont typeface="Wingdings" panose="05000000000000000000" pitchFamily="2" charset="2"/>
              <a:buChar char="ü"/>
            </a:pPr>
            <a:r>
              <a:rPr lang="en-US" b="1" dirty="0" smtClean="0"/>
              <a:t>Basic Monitoring</a:t>
            </a:r>
          </a:p>
          <a:p>
            <a:pPr marL="285750" indent="-285750" fontAlgn="base">
              <a:lnSpc>
                <a:spcPct val="100000"/>
              </a:lnSpc>
              <a:buFont typeface="Wingdings" panose="05000000000000000000" pitchFamily="2" charset="2"/>
              <a:buChar char="ü"/>
            </a:pPr>
            <a:r>
              <a:rPr lang="en-US" b="1" dirty="0" smtClean="0"/>
              <a:t>Evolutionary Architecture</a:t>
            </a:r>
          </a:p>
          <a:p>
            <a:pPr fontAlgn="base">
              <a:lnSpc>
                <a:spcPct val="100000"/>
              </a:lnSpc>
              <a:buFont typeface="Arial" charset="0"/>
              <a:buChar char="•"/>
            </a:pPr>
            <a:r>
              <a:rPr lang="en-US" b="1" dirty="0" err="1" smtClean="0"/>
              <a:t>Devops</a:t>
            </a:r>
            <a:r>
              <a:rPr lang="en-US" b="1" dirty="0" smtClean="0"/>
              <a:t> Culture</a:t>
            </a:r>
          </a:p>
          <a:p>
            <a:pPr>
              <a:lnSpc>
                <a:spcPct val="100000"/>
              </a:lnSpc>
            </a:pPr>
            <a:endParaRPr lang="en-US" dirty="0"/>
          </a:p>
        </p:txBody>
      </p:sp>
    </p:spTree>
    <p:extLst>
      <p:ext uri="{BB962C8B-B14F-4D97-AF65-F5344CB8AC3E}">
        <p14:creationId xmlns:p14="http://schemas.microsoft.com/office/powerpoint/2010/main" val="11756306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Microservice Prerequisites</a:t>
            </a:r>
          </a:p>
        </p:txBody>
      </p:sp>
      <p:pic>
        <p:nvPicPr>
          <p:cNvPr id="13314" name="Picture 2" descr="http://martinfowler.com/bliki/images/microservicePrerequisites/sketch.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41248" y="2439855"/>
            <a:ext cx="5692332" cy="34600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896606" y="6362549"/>
            <a:ext cx="3414717" cy="246221"/>
          </a:xfrm>
          <a:prstGeom prst="rect">
            <a:avLst/>
          </a:prstGeom>
          <a:noFill/>
        </p:spPr>
        <p:txBody>
          <a:bodyPr wrap="none" rtlCol="0">
            <a:spAutoFit/>
          </a:bodyPr>
          <a:lstStyle/>
          <a:p>
            <a:r>
              <a:rPr lang="en-US" sz="1000" dirty="0"/>
              <a:t>http://martinfowler.com/bliki/MicroservicePrerequisites.html</a:t>
            </a:r>
          </a:p>
        </p:txBody>
      </p:sp>
      <p:sp>
        <p:nvSpPr>
          <p:cNvPr id="6" name="Rectangle 5"/>
          <p:cNvSpPr/>
          <p:nvPr/>
        </p:nvSpPr>
        <p:spPr>
          <a:xfrm>
            <a:off x="880390" y="1010003"/>
            <a:ext cx="10430933" cy="707886"/>
          </a:xfrm>
          <a:prstGeom prst="rect">
            <a:avLst/>
          </a:prstGeom>
        </p:spPr>
        <p:txBody>
          <a:bodyPr wrap="square">
            <a:spAutoFit/>
          </a:bodyPr>
          <a:lstStyle/>
          <a:p>
            <a:pPr fontAlgn="base"/>
            <a:r>
              <a:rPr lang="en-US" sz="2000" b="0" i="0" dirty="0">
                <a:effectLst/>
                <a:latin typeface="+mj-lt"/>
              </a:rPr>
              <a:t>Before you go into production with a microservices system, you need to ensure that you have </a:t>
            </a:r>
            <a:r>
              <a:rPr lang="en-US" sz="2000" b="0" i="0" u="none" strike="noStrike" dirty="0">
                <a:effectLst/>
                <a:latin typeface="+mj-lt"/>
              </a:rPr>
              <a:t>key prerequisites in place</a:t>
            </a:r>
          </a:p>
        </p:txBody>
      </p:sp>
      <p:sp>
        <p:nvSpPr>
          <p:cNvPr id="7" name="Content Placeholder 2"/>
          <p:cNvSpPr>
            <a:spLocks noGrp="1"/>
          </p:cNvSpPr>
          <p:nvPr>
            <p:ph idx="1"/>
          </p:nvPr>
        </p:nvSpPr>
        <p:spPr>
          <a:xfrm>
            <a:off x="6801909" y="1717889"/>
            <a:ext cx="4802658" cy="3457904"/>
          </a:xfrm>
        </p:spPr>
        <p:txBody>
          <a:bodyPr>
            <a:noAutofit/>
          </a:bodyPr>
          <a:lstStyle/>
          <a:p>
            <a:pPr marL="285750" indent="-285750" fontAlgn="base">
              <a:lnSpc>
                <a:spcPct val="100000"/>
              </a:lnSpc>
              <a:buFont typeface="Wingdings" panose="05000000000000000000" pitchFamily="2" charset="2"/>
              <a:buChar char="ü"/>
            </a:pPr>
            <a:r>
              <a:rPr lang="en-US" b="1" dirty="0"/>
              <a:t>Testing</a:t>
            </a:r>
          </a:p>
          <a:p>
            <a:pPr marL="285750" indent="-285750" fontAlgn="base">
              <a:lnSpc>
                <a:spcPct val="100000"/>
              </a:lnSpc>
              <a:buFont typeface="Wingdings" panose="05000000000000000000" pitchFamily="2" charset="2"/>
              <a:buChar char="ü"/>
            </a:pPr>
            <a:r>
              <a:rPr lang="en-US" b="1" dirty="0" smtClean="0"/>
              <a:t>Automation</a:t>
            </a:r>
          </a:p>
          <a:p>
            <a:pPr marL="285750" indent="-285750" fontAlgn="base">
              <a:lnSpc>
                <a:spcPct val="100000"/>
              </a:lnSpc>
              <a:buFont typeface="Wingdings" panose="05000000000000000000" pitchFamily="2" charset="2"/>
              <a:buChar char="ü"/>
            </a:pPr>
            <a:r>
              <a:rPr lang="en-US" b="1" dirty="0" smtClean="0"/>
              <a:t>Continuous Delivery</a:t>
            </a:r>
          </a:p>
          <a:p>
            <a:pPr marL="285750" indent="-285750" fontAlgn="base">
              <a:lnSpc>
                <a:spcPct val="100000"/>
              </a:lnSpc>
              <a:buFont typeface="Wingdings" panose="05000000000000000000" pitchFamily="2" charset="2"/>
              <a:buChar char="ü"/>
            </a:pPr>
            <a:r>
              <a:rPr lang="en-US" b="1" dirty="0" smtClean="0"/>
              <a:t>Rapid Application Deployment</a:t>
            </a:r>
          </a:p>
          <a:p>
            <a:pPr marL="285750" indent="-285750" fontAlgn="base">
              <a:lnSpc>
                <a:spcPct val="100000"/>
              </a:lnSpc>
              <a:buFont typeface="Wingdings" panose="05000000000000000000" pitchFamily="2" charset="2"/>
              <a:buChar char="ü"/>
            </a:pPr>
            <a:r>
              <a:rPr lang="en-US" b="1" dirty="0" smtClean="0"/>
              <a:t>Rapid Provisioning</a:t>
            </a:r>
          </a:p>
          <a:p>
            <a:pPr marL="285750" indent="-285750" fontAlgn="base">
              <a:lnSpc>
                <a:spcPct val="100000"/>
              </a:lnSpc>
              <a:buFont typeface="Wingdings" panose="05000000000000000000" pitchFamily="2" charset="2"/>
              <a:buChar char="ü"/>
            </a:pPr>
            <a:r>
              <a:rPr lang="en-US" b="1" dirty="0" smtClean="0"/>
              <a:t>Basic Monitoring</a:t>
            </a:r>
          </a:p>
          <a:p>
            <a:pPr marL="285750" indent="-285750" fontAlgn="base">
              <a:lnSpc>
                <a:spcPct val="100000"/>
              </a:lnSpc>
              <a:buFont typeface="Wingdings" panose="05000000000000000000" pitchFamily="2" charset="2"/>
              <a:buChar char="ü"/>
            </a:pPr>
            <a:r>
              <a:rPr lang="en-US" b="1" dirty="0" smtClean="0"/>
              <a:t>Evolutionary Architecture</a:t>
            </a:r>
          </a:p>
          <a:p>
            <a:pPr marL="285750" indent="-285750" fontAlgn="base">
              <a:lnSpc>
                <a:spcPct val="100000"/>
              </a:lnSpc>
              <a:buFont typeface="Wingdings" panose="05000000000000000000" pitchFamily="2" charset="2"/>
              <a:buChar char="ü"/>
            </a:pPr>
            <a:r>
              <a:rPr lang="en-US" b="1" dirty="0" err="1" smtClean="0"/>
              <a:t>Devops</a:t>
            </a:r>
            <a:r>
              <a:rPr lang="en-US" b="1" dirty="0" smtClean="0"/>
              <a:t> Culture</a:t>
            </a:r>
          </a:p>
          <a:p>
            <a:pPr>
              <a:lnSpc>
                <a:spcPct val="100000"/>
              </a:lnSpc>
            </a:pPr>
            <a:endParaRPr lang="en-US" dirty="0"/>
          </a:p>
        </p:txBody>
      </p:sp>
    </p:spTree>
    <p:extLst>
      <p:ext uri="{BB962C8B-B14F-4D97-AF65-F5344CB8AC3E}">
        <p14:creationId xmlns:p14="http://schemas.microsoft.com/office/powerpoint/2010/main" val="105055142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tx1"/>
          </a:solidFill>
          <a:effectLst/>
        </p:spPr>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dirty="0">
                <a:solidFill>
                  <a:schemeClr val="tx1"/>
                </a:solidFill>
              </a:rPr>
              <a:t>Moving to Microservices</a:t>
            </a:r>
          </a:p>
        </p:txBody>
      </p:sp>
    </p:spTree>
    <p:extLst>
      <p:ext uri="{BB962C8B-B14F-4D97-AF65-F5344CB8AC3E}">
        <p14:creationId xmlns:p14="http://schemas.microsoft.com/office/powerpoint/2010/main" val="321171088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 xmlns:a16="http://schemas.microsoft.com/office/drawing/2014/main" id="{1F23F065-AFE5-496D-8DEB-DE3E9EA614BF}"/>
              </a:ext>
            </a:extLst>
          </p:cNvPr>
          <p:cNvSpPr>
            <a:spLocks noGrp="1"/>
          </p:cNvSpPr>
          <p:nvPr>
            <p:ph idx="1"/>
          </p:nvPr>
        </p:nvSpPr>
        <p:spPr>
          <a:xfrm>
            <a:off x="765810" y="1478809"/>
            <a:ext cx="10515600" cy="555879"/>
          </a:xfrm>
        </p:spPr>
        <p:txBody>
          <a:bodyPr>
            <a:normAutofit/>
          </a:bodyPr>
          <a:lstStyle/>
          <a:p>
            <a:pPr marL="0" indent="0">
              <a:buNone/>
            </a:pPr>
            <a:r>
              <a:rPr lang="en-US" sz="2400" dirty="0"/>
              <a:t>The </a:t>
            </a:r>
            <a:r>
              <a:rPr lang="en-US" sz="2400" b="1" dirty="0">
                <a:solidFill>
                  <a:schemeClr val="accent1">
                    <a:lumMod val="50000"/>
                  </a:schemeClr>
                </a:solidFill>
              </a:rPr>
              <a:t>Law of Holes</a:t>
            </a:r>
            <a:r>
              <a:rPr lang="en-US" sz="2400" b="1" dirty="0"/>
              <a:t> </a:t>
            </a:r>
            <a:r>
              <a:rPr lang="en-US" sz="2400" dirty="0"/>
              <a:t>says that whenever you are in a hole you should stop digging.</a:t>
            </a:r>
          </a:p>
        </p:txBody>
      </p:sp>
      <p:pic>
        <p:nvPicPr>
          <p:cNvPr id="3074" name="Picture 2" descr="Related image">
            <a:extLst>
              <a:ext uri="{FF2B5EF4-FFF2-40B4-BE49-F238E27FC236}">
                <a16:creationId xmlns="" xmlns:a16="http://schemas.microsoft.com/office/drawing/2014/main" id="{D63D163D-BC65-480B-A687-C8066CB855F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99108" y="2210142"/>
            <a:ext cx="4954692" cy="2791143"/>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3">
            <a:extLst>
              <a:ext uri="{FF2B5EF4-FFF2-40B4-BE49-F238E27FC236}">
                <a16:creationId xmlns="" xmlns:a16="http://schemas.microsoft.com/office/drawing/2014/main" id="{167452F7-5AD5-4606-9E7C-97332030308B}"/>
              </a:ext>
            </a:extLst>
          </p:cNvPr>
          <p:cNvSpPr txBox="1">
            <a:spLocks/>
          </p:cNvSpPr>
          <p:nvPr/>
        </p:nvSpPr>
        <p:spPr>
          <a:xfrm>
            <a:off x="838200" y="3039928"/>
            <a:ext cx="5185410" cy="11315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fontAlgn="base">
              <a:buNone/>
            </a:pPr>
            <a:r>
              <a:rPr lang="en-US" dirty="0">
                <a:solidFill>
                  <a:srgbClr val="002B55"/>
                </a:solidFill>
              </a:rPr>
              <a:t>Do not put more stuff into your monolith!</a:t>
            </a:r>
          </a:p>
          <a:p>
            <a:pPr marL="0" indent="0" algn="ctr">
              <a:buNone/>
            </a:pPr>
            <a:endParaRPr lang="en-US" dirty="0"/>
          </a:p>
        </p:txBody>
      </p:sp>
      <p:sp>
        <p:nvSpPr>
          <p:cNvPr id="7" name="Rectangle 6">
            <a:extLst>
              <a:ext uri="{FF2B5EF4-FFF2-40B4-BE49-F238E27FC236}">
                <a16:creationId xmlns="" xmlns:a16="http://schemas.microsoft.com/office/drawing/2014/main" id="{D557045D-764A-4941-AE83-38F2933427F7}"/>
              </a:ext>
            </a:extLst>
          </p:cNvPr>
          <p:cNvSpPr/>
          <p:nvPr/>
        </p:nvSpPr>
        <p:spPr>
          <a:xfrm>
            <a:off x="655320" y="5702258"/>
            <a:ext cx="10626090" cy="646331"/>
          </a:xfrm>
          <a:prstGeom prst="rect">
            <a:avLst/>
          </a:prstGeom>
        </p:spPr>
        <p:txBody>
          <a:bodyPr wrap="square">
            <a:spAutoFit/>
          </a:bodyPr>
          <a:lstStyle/>
          <a:p>
            <a:pPr fontAlgn="base"/>
            <a:r>
              <a:rPr lang="en-US" dirty="0"/>
              <a:t>But be prepared that you won’t be able to move to a more agile version of your software overnight – it might take a while, but it’s worth it.</a:t>
            </a:r>
            <a:endParaRPr lang="en-US" dirty="0">
              <a:solidFill>
                <a:srgbClr val="002B55"/>
              </a:solidFill>
              <a:latin typeface="Arial" charset="0"/>
            </a:endParaRPr>
          </a:p>
        </p:txBody>
      </p:sp>
      <p:sp>
        <p:nvSpPr>
          <p:cNvPr id="9" name="Title 2">
            <a:extLst>
              <a:ext uri="{FF2B5EF4-FFF2-40B4-BE49-F238E27FC236}">
                <a16:creationId xmlns="" xmlns:a16="http://schemas.microsoft.com/office/drawing/2014/main" id="{B762303B-8078-4BD9-AB0A-073E7E06348E}"/>
              </a:ext>
            </a:extLst>
          </p:cNvPr>
          <p:cNvSpPr>
            <a:spLocks noGrp="1"/>
          </p:cNvSpPr>
          <p:nvPr>
            <p:ph type="title"/>
          </p:nvPr>
        </p:nvSpPr>
        <p:spPr>
          <a:xfrm>
            <a:off x="655320" y="128295"/>
            <a:ext cx="10515600" cy="836905"/>
          </a:xfrm>
        </p:spPr>
        <p:txBody>
          <a:bodyPr/>
          <a:lstStyle/>
          <a:p>
            <a:r>
              <a:rPr lang="en-US" b="1" cap="all" dirty="0">
                <a:solidFill>
                  <a:srgbClr val="002B55"/>
                </a:solidFill>
                <a:latin typeface="Source Sans Pro" charset="0"/>
              </a:rPr>
              <a:t>RESTRAINT - </a:t>
            </a:r>
            <a:r>
              <a:rPr lang="en-US" dirty="0"/>
              <a:t>Stop Digging</a:t>
            </a:r>
          </a:p>
        </p:txBody>
      </p:sp>
    </p:spTree>
    <p:extLst>
      <p:ext uri="{BB962C8B-B14F-4D97-AF65-F5344CB8AC3E}">
        <p14:creationId xmlns:p14="http://schemas.microsoft.com/office/powerpoint/2010/main" val="103238621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o start migrating from a monolith to a microservices architecture, implement new functionality as microservices; continue routing requests for legacy functionality to the monolith until there is a replacement microservice [Richardson microservices references architecture]">
            <a:extLst>
              <a:ext uri="{FF2B5EF4-FFF2-40B4-BE49-F238E27FC236}">
                <a16:creationId xmlns="" xmlns:a16="http://schemas.microsoft.com/office/drawing/2014/main" id="{79229697-9350-4A21-98DA-6F14FC1B354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5499" y="1508010"/>
            <a:ext cx="5304070" cy="448056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074920" y="2056650"/>
            <a:ext cx="6096000" cy="1323439"/>
          </a:xfrm>
          <a:prstGeom prst="rect">
            <a:avLst/>
          </a:prstGeom>
        </p:spPr>
        <p:txBody>
          <a:bodyPr>
            <a:spAutoFit/>
          </a:bodyPr>
          <a:lstStyle/>
          <a:p>
            <a:r>
              <a:rPr lang="en-US" sz="2000" dirty="0" smtClean="0">
                <a:solidFill>
                  <a:srgbClr val="000000"/>
                </a:solidFill>
                <a:latin typeface="+mj-lt"/>
              </a:rPr>
              <a:t>When </a:t>
            </a:r>
            <a:r>
              <a:rPr lang="en-US" sz="2000" dirty="0">
                <a:solidFill>
                  <a:srgbClr val="000000"/>
                </a:solidFill>
                <a:latin typeface="+mj-lt"/>
              </a:rPr>
              <a:t>you are implementing new functionality you should not add more code to the monolith. </a:t>
            </a:r>
            <a:endParaRPr lang="en-US" sz="2000" dirty="0" smtClean="0">
              <a:solidFill>
                <a:srgbClr val="000000"/>
              </a:solidFill>
              <a:latin typeface="+mj-lt"/>
            </a:endParaRPr>
          </a:p>
          <a:p>
            <a:endParaRPr lang="en-US" sz="2000" dirty="0">
              <a:solidFill>
                <a:srgbClr val="000000"/>
              </a:solidFill>
              <a:latin typeface="+mj-lt"/>
            </a:endParaRPr>
          </a:p>
          <a:p>
            <a:r>
              <a:rPr lang="en-US" sz="2000" dirty="0" smtClean="0">
                <a:solidFill>
                  <a:srgbClr val="000000"/>
                </a:solidFill>
                <a:latin typeface="+mj-lt"/>
              </a:rPr>
              <a:t>Instead</a:t>
            </a:r>
            <a:r>
              <a:rPr lang="en-US" sz="2000" dirty="0">
                <a:solidFill>
                  <a:srgbClr val="000000"/>
                </a:solidFill>
                <a:latin typeface="+mj-lt"/>
              </a:rPr>
              <a:t>, </a:t>
            </a:r>
            <a:r>
              <a:rPr lang="en-US" sz="2000" dirty="0" smtClean="0">
                <a:solidFill>
                  <a:srgbClr val="000000"/>
                </a:solidFill>
                <a:latin typeface="+mj-lt"/>
              </a:rPr>
              <a:t>put </a:t>
            </a:r>
            <a:r>
              <a:rPr lang="en-US" sz="2000" dirty="0">
                <a:solidFill>
                  <a:srgbClr val="000000"/>
                </a:solidFill>
                <a:latin typeface="+mj-lt"/>
              </a:rPr>
              <a:t>that new code in a standalone </a:t>
            </a:r>
            <a:r>
              <a:rPr lang="en-US" sz="2000" dirty="0" err="1">
                <a:solidFill>
                  <a:srgbClr val="000000"/>
                </a:solidFill>
                <a:latin typeface="+mj-lt"/>
              </a:rPr>
              <a:t>microservice</a:t>
            </a:r>
            <a:r>
              <a:rPr lang="en-US" sz="2000" dirty="0">
                <a:solidFill>
                  <a:srgbClr val="000000"/>
                </a:solidFill>
                <a:latin typeface="+mj-lt"/>
              </a:rPr>
              <a:t>. </a:t>
            </a:r>
            <a:endParaRPr lang="en-US" sz="2000" dirty="0">
              <a:latin typeface="+mj-lt"/>
            </a:endParaRPr>
          </a:p>
        </p:txBody>
      </p:sp>
      <p:sp>
        <p:nvSpPr>
          <p:cNvPr id="7" name="Title 2">
            <a:extLst>
              <a:ext uri="{FF2B5EF4-FFF2-40B4-BE49-F238E27FC236}">
                <a16:creationId xmlns="" xmlns:a16="http://schemas.microsoft.com/office/drawing/2014/main" id="{B762303B-8078-4BD9-AB0A-073E7E06348E}"/>
              </a:ext>
            </a:extLst>
          </p:cNvPr>
          <p:cNvSpPr txBox="1">
            <a:spLocks/>
          </p:cNvSpPr>
          <p:nvPr/>
        </p:nvSpPr>
        <p:spPr>
          <a:xfrm>
            <a:off x="655320" y="179095"/>
            <a:ext cx="10515600" cy="8369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cap="all" smtClean="0">
                <a:solidFill>
                  <a:srgbClr val="002B55"/>
                </a:solidFill>
                <a:latin typeface="Source Sans Pro" charset="0"/>
              </a:rPr>
              <a:t>RESTRAINT - </a:t>
            </a:r>
            <a:r>
              <a:rPr lang="en-US" smtClean="0"/>
              <a:t>Stop Digging</a:t>
            </a:r>
            <a:endParaRPr lang="en-US" dirty="0"/>
          </a:p>
        </p:txBody>
      </p:sp>
    </p:spTree>
    <p:extLst>
      <p:ext uri="{BB962C8B-B14F-4D97-AF65-F5344CB8AC3E}">
        <p14:creationId xmlns:p14="http://schemas.microsoft.com/office/powerpoint/2010/main" val="101024522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4" name="Content Placeholder 3"/>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11" name="Down Arrow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028700" y="190501"/>
            <a:ext cx="2886075" cy="2486024"/>
          </a:xfrm>
          <a:noFill/>
        </p:spPr>
        <p:txBody>
          <a:bodyPr vert="horz" lIns="91440" tIns="45720" rIns="91440" bIns="45720" rtlCol="0" anchor="ctr">
            <a:normAutofit/>
          </a:bodyPr>
          <a:lstStyle/>
          <a:p>
            <a:pPr algn="ctr"/>
            <a:r>
              <a:rPr lang="en-US" sz="3600" b="1" i="0" cap="all">
                <a:solidFill>
                  <a:schemeClr val="bg1"/>
                </a:solidFill>
                <a:effectLst/>
              </a:rPr>
              <a:t>NO MORE NEW BIG FEATURES!</a:t>
            </a:r>
            <a:endParaRPr lang="en-US" sz="3600">
              <a:solidFill>
                <a:schemeClr val="bg1"/>
              </a:solidFill>
            </a:endParaRPr>
          </a:p>
        </p:txBody>
      </p:sp>
    </p:spTree>
    <p:extLst>
      <p:ext uri="{BB962C8B-B14F-4D97-AF65-F5344CB8AC3E}">
        <p14:creationId xmlns:p14="http://schemas.microsoft.com/office/powerpoint/2010/main" val="7352910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3342" y="592245"/>
            <a:ext cx="9226693" cy="707886"/>
          </a:xfrm>
          <a:prstGeom prst="rect">
            <a:avLst/>
          </a:prstGeom>
        </p:spPr>
        <p:txBody>
          <a:bodyPr wrap="none">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4000" b="1" i="0" u="none" strike="noStrike" kern="1200" cap="all" spc="0" normalizeH="0" baseline="0" noProof="0" dirty="0">
                <a:ln>
                  <a:noFill/>
                </a:ln>
                <a:solidFill>
                  <a:srgbClr val="002B55"/>
                </a:solidFill>
                <a:effectLst/>
                <a:uLnTx/>
                <a:uFillTx/>
                <a:latin typeface="Source Sans Pro" charset="0"/>
                <a:ea typeface="+mn-ea"/>
                <a:cs typeface="+mn-cs"/>
              </a:rPr>
              <a:t>FIXES AND SMALL CHANGES ONLY!</a:t>
            </a:r>
          </a:p>
        </p:txBody>
      </p:sp>
      <p:pic>
        <p:nvPicPr>
          <p:cNvPr id="2050" name="Picture 2" descr="Related image">
            <a:extLst>
              <a:ext uri="{FF2B5EF4-FFF2-40B4-BE49-F238E27FC236}">
                <a16:creationId xmlns="" xmlns:a16="http://schemas.microsoft.com/office/drawing/2014/main" id="{1628DB0F-EDA8-42E9-A127-1CE66740727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01103" y="1846638"/>
            <a:ext cx="3296161" cy="334050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scrum small changes">
            <a:extLst>
              <a:ext uri="{FF2B5EF4-FFF2-40B4-BE49-F238E27FC236}">
                <a16:creationId xmlns="" xmlns:a16="http://schemas.microsoft.com/office/drawing/2014/main" id="{30E9930C-8B2D-41D2-9B66-AA8F4C545FD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817676" y="1846638"/>
            <a:ext cx="5321761" cy="3991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76748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3000" y="631771"/>
            <a:ext cx="5156327" cy="667513"/>
          </a:xfrm>
        </p:spPr>
        <p:txBody>
          <a:bodyPr>
            <a:normAutofit/>
          </a:bodyPr>
          <a:lstStyle/>
          <a:p>
            <a:r>
              <a:rPr lang="en-US" sz="3200" dirty="0" smtClean="0"/>
              <a:t>Benefits</a:t>
            </a:r>
            <a:endParaRPr lang="en-US" sz="3200" dirty="0"/>
          </a:p>
        </p:txBody>
      </p:sp>
      <p:sp>
        <p:nvSpPr>
          <p:cNvPr id="4" name="Content Placeholder 5"/>
          <p:cNvSpPr>
            <a:spLocks noGrp="1"/>
          </p:cNvSpPr>
          <p:nvPr>
            <p:ph sz="half" idx="2"/>
          </p:nvPr>
        </p:nvSpPr>
        <p:spPr>
          <a:xfrm>
            <a:off x="903000" y="1267828"/>
            <a:ext cx="4530234" cy="4976005"/>
          </a:xfrm>
          <a:prstGeom prst="rect">
            <a:avLst/>
          </a:prstGeom>
        </p:spPr>
        <p:txBody>
          <a:bodyPr/>
          <a:lstStyle/>
          <a:p>
            <a:pPr>
              <a:lnSpc>
                <a:spcPct val="100000"/>
              </a:lnSpc>
            </a:pPr>
            <a:r>
              <a:rPr lang="en-US" sz="2200" dirty="0"/>
              <a:t>Simple to </a:t>
            </a:r>
            <a:r>
              <a:rPr lang="en-US" sz="2200" dirty="0" smtClean="0"/>
              <a:t>develop</a:t>
            </a:r>
            <a:endParaRPr lang="en-US" sz="2200" dirty="0"/>
          </a:p>
          <a:p>
            <a:pPr>
              <a:lnSpc>
                <a:spcPct val="150000"/>
              </a:lnSpc>
            </a:pPr>
            <a:r>
              <a:rPr lang="en-US" sz="2200" dirty="0"/>
              <a:t>Simple to </a:t>
            </a:r>
            <a:r>
              <a:rPr lang="en-US" sz="2200" dirty="0" smtClean="0"/>
              <a:t>test</a:t>
            </a:r>
            <a:endParaRPr lang="en-US" sz="2200" dirty="0"/>
          </a:p>
          <a:p>
            <a:pPr>
              <a:lnSpc>
                <a:spcPct val="150000"/>
              </a:lnSpc>
            </a:pPr>
            <a:r>
              <a:rPr lang="en-US" sz="2200" dirty="0"/>
              <a:t>Simple to </a:t>
            </a:r>
            <a:r>
              <a:rPr lang="en-US" sz="2200" dirty="0" smtClean="0"/>
              <a:t>deploy</a:t>
            </a:r>
            <a:endParaRPr lang="en-US" sz="2200" dirty="0"/>
          </a:p>
          <a:p>
            <a:pPr>
              <a:lnSpc>
                <a:spcPct val="150000"/>
              </a:lnSpc>
            </a:pPr>
            <a:r>
              <a:rPr lang="en-US" sz="2200" dirty="0"/>
              <a:t>Simple to scale </a:t>
            </a:r>
            <a:r>
              <a:rPr lang="en-US" sz="2200" dirty="0" smtClean="0"/>
              <a:t>horizontally</a:t>
            </a:r>
            <a:endParaRPr lang="en-US" sz="2200" dirty="0"/>
          </a:p>
          <a:p>
            <a:endParaRPr lang="en-US" sz="2200" dirty="0"/>
          </a:p>
        </p:txBody>
      </p:sp>
      <p:sp>
        <p:nvSpPr>
          <p:cNvPr id="5" name="Content Placeholder 7"/>
          <p:cNvSpPr>
            <a:spLocks noGrp="1"/>
          </p:cNvSpPr>
          <p:nvPr>
            <p:ph sz="quarter" idx="4"/>
          </p:nvPr>
        </p:nvSpPr>
        <p:spPr>
          <a:xfrm>
            <a:off x="5866629" y="1267827"/>
            <a:ext cx="5922790" cy="4976005"/>
          </a:xfrm>
          <a:prstGeom prst="rect">
            <a:avLst/>
          </a:prstGeom>
        </p:spPr>
        <p:txBody>
          <a:bodyPr>
            <a:noAutofit/>
          </a:bodyPr>
          <a:lstStyle/>
          <a:p>
            <a:pPr>
              <a:lnSpc>
                <a:spcPct val="110000"/>
              </a:lnSpc>
            </a:pPr>
            <a:r>
              <a:rPr lang="en-US" sz="2200" dirty="0"/>
              <a:t>Complex </a:t>
            </a:r>
          </a:p>
          <a:p>
            <a:pPr>
              <a:lnSpc>
                <a:spcPct val="110000"/>
              </a:lnSpc>
            </a:pPr>
            <a:r>
              <a:rPr lang="en-US" sz="2200" dirty="0"/>
              <a:t>Overloaded web </a:t>
            </a:r>
            <a:r>
              <a:rPr lang="en-US" sz="2200" dirty="0" smtClean="0"/>
              <a:t>container</a:t>
            </a:r>
            <a:endParaRPr lang="en-US" sz="2200" dirty="0"/>
          </a:p>
          <a:p>
            <a:pPr>
              <a:lnSpc>
                <a:spcPct val="110000"/>
              </a:lnSpc>
            </a:pPr>
            <a:r>
              <a:rPr lang="en-US" sz="2200" dirty="0"/>
              <a:t>Continuous deployment is </a:t>
            </a:r>
            <a:r>
              <a:rPr lang="en-US" sz="2200" dirty="0" smtClean="0"/>
              <a:t>difficult</a:t>
            </a:r>
            <a:endParaRPr lang="en-US" sz="2200" dirty="0"/>
          </a:p>
          <a:p>
            <a:pPr>
              <a:lnSpc>
                <a:spcPct val="110000"/>
              </a:lnSpc>
            </a:pPr>
            <a:r>
              <a:rPr lang="en-US" sz="2200" dirty="0"/>
              <a:t>Scaling - The scalability is limited to Load Balancing</a:t>
            </a:r>
          </a:p>
          <a:p>
            <a:pPr fontAlgn="base">
              <a:lnSpc>
                <a:spcPct val="110000"/>
              </a:lnSpc>
            </a:pPr>
            <a:r>
              <a:rPr lang="en-US" sz="2200" dirty="0"/>
              <a:t>Zero downtime deployments become rather complicated, especially for </a:t>
            </a:r>
            <a:r>
              <a:rPr lang="en-US" sz="2200" dirty="0" err="1"/>
              <a:t>stateful</a:t>
            </a:r>
            <a:r>
              <a:rPr lang="en-US" sz="2200" dirty="0"/>
              <a:t> applications</a:t>
            </a:r>
          </a:p>
          <a:p>
            <a:pPr fontAlgn="base">
              <a:lnSpc>
                <a:spcPct val="110000"/>
              </a:lnSpc>
            </a:pPr>
            <a:r>
              <a:rPr lang="en-US" sz="2200" dirty="0"/>
              <a:t>Development with multiple teams is inefficient and requires a lot of coordination</a:t>
            </a:r>
          </a:p>
          <a:p>
            <a:pPr>
              <a:lnSpc>
                <a:spcPct val="110000"/>
              </a:lnSpc>
            </a:pPr>
            <a:r>
              <a:rPr lang="en-US" sz="2200" dirty="0"/>
              <a:t>Requires a long-term commitment to a technology stack</a:t>
            </a:r>
          </a:p>
          <a:p>
            <a:endParaRPr lang="en-US" sz="2200" dirty="0"/>
          </a:p>
        </p:txBody>
      </p:sp>
      <p:sp>
        <p:nvSpPr>
          <p:cNvPr id="6" name="Title 1"/>
          <p:cNvSpPr txBox="1">
            <a:spLocks/>
          </p:cNvSpPr>
          <p:nvPr/>
        </p:nvSpPr>
        <p:spPr>
          <a:xfrm>
            <a:off x="5866629" y="615984"/>
            <a:ext cx="5156327" cy="667513"/>
          </a:xfrm>
          <a:prstGeom prst="rect">
            <a:avLst/>
          </a:prstGeom>
        </p:spPr>
        <p:txBody>
          <a:bodyPr vert="horz" lIns="91440" tIns="45720" rIns="91440" bIns="45720" rtlCol="0" anchor="ctr">
            <a:normAutofit/>
          </a:bodyPr>
          <a:lstStyle>
            <a:lvl1pPr marL="0" algn="l" defTabSz="914400" rtl="0" eaLnBrk="1" latinLnBrk="0" hangingPunct="1">
              <a:lnSpc>
                <a:spcPct val="90000"/>
              </a:lnSpc>
              <a:spcBef>
                <a:spcPct val="0"/>
              </a:spcBef>
              <a:buNone/>
              <a:defRPr sz="4000" kern="1200" baseline="0">
                <a:solidFill>
                  <a:schemeClr val="accent1">
                    <a:lumMod val="50000"/>
                  </a:schemeClr>
                </a:solidFill>
                <a:latin typeface="+mj-lt"/>
                <a:ea typeface="+mj-ea"/>
                <a:cs typeface="+mj-cs"/>
              </a:defRPr>
            </a:lvl1pPr>
          </a:lstStyle>
          <a:p>
            <a:r>
              <a:rPr lang="en-US" sz="3200" dirty="0" smtClean="0"/>
              <a:t>Challenges</a:t>
            </a:r>
            <a:endParaRPr lang="en-US" sz="3200" dirty="0"/>
          </a:p>
        </p:txBody>
      </p:sp>
      <p:cxnSp>
        <p:nvCxnSpPr>
          <p:cNvPr id="8" name="Straight Connector 7"/>
          <p:cNvCxnSpPr/>
          <p:nvPr/>
        </p:nvCxnSpPr>
        <p:spPr>
          <a:xfrm>
            <a:off x="5433234" y="631771"/>
            <a:ext cx="0" cy="541342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90588" y="1223084"/>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658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4" name="Content Placeholder 3"/>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11" name="Down Arrow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028700" y="190501"/>
            <a:ext cx="2886075" cy="2486024"/>
          </a:xfrm>
          <a:noFill/>
        </p:spPr>
        <p:txBody>
          <a:bodyPr vert="horz" lIns="91440" tIns="45720" rIns="91440" bIns="45720" rtlCol="0" anchor="ctr">
            <a:normAutofit/>
          </a:bodyPr>
          <a:lstStyle/>
          <a:p>
            <a:pPr algn="ctr" fontAlgn="base"/>
            <a:r>
              <a:rPr lang="en-US" sz="3600" b="1" cap="all">
                <a:solidFill>
                  <a:schemeClr val="bg1"/>
                </a:solidFill>
              </a:rPr>
              <a:t>NO FACELIFT PROJECTS!</a:t>
            </a:r>
          </a:p>
        </p:txBody>
      </p:sp>
    </p:spTree>
    <p:extLst>
      <p:ext uri="{BB962C8B-B14F-4D97-AF65-F5344CB8AC3E}">
        <p14:creationId xmlns:p14="http://schemas.microsoft.com/office/powerpoint/2010/main" val="117422167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43466" y="2551837"/>
            <a:ext cx="10850343" cy="1754326"/>
          </a:xfrm>
          <a:prstGeom prst="rect">
            <a:avLst/>
          </a:prstGeom>
          <a:noFill/>
        </p:spPr>
        <p:txBody>
          <a:bodyPr wrap="none" rtlCol="0">
            <a:spAutoFit/>
          </a:bodyPr>
          <a:lstStyle/>
          <a:p>
            <a:pPr algn="ctr" fontAlgn="base">
              <a:defRPr/>
            </a:pPr>
            <a:r>
              <a:rPr lang="en-US" dirty="0"/>
              <a:t>Moving to Microservices might be a too drastic step and </a:t>
            </a:r>
            <a:r>
              <a:rPr lang="en-US" dirty="0">
                <a:solidFill>
                  <a:srgbClr val="002B55"/>
                </a:solidFill>
              </a:rPr>
              <a:t>is </a:t>
            </a:r>
            <a:r>
              <a:rPr lang="en-US" b="1" dirty="0">
                <a:solidFill>
                  <a:srgbClr val="002B55"/>
                </a:solidFill>
              </a:rPr>
              <a:t>not recommended as a "Grand Redesign" project</a:t>
            </a:r>
            <a:r>
              <a:rPr lang="en-US" dirty="0">
                <a:solidFill>
                  <a:srgbClr val="002B55"/>
                </a:solidFill>
              </a:rPr>
              <a:t>. </a:t>
            </a:r>
          </a:p>
          <a:p>
            <a:pPr lvl="0" algn="ctr" fontAlgn="base">
              <a:defRPr/>
            </a:pPr>
            <a:endParaRPr lang="en-US" dirty="0"/>
          </a:p>
          <a:p>
            <a:pPr lvl="0" algn="ctr" fontAlgn="base">
              <a:defRPr/>
            </a:pPr>
            <a:endParaRPr lang="en-US" dirty="0" smtClean="0"/>
          </a:p>
          <a:p>
            <a:pPr lvl="0" algn="ctr" fontAlgn="base">
              <a:defRPr/>
            </a:pPr>
            <a:r>
              <a:rPr lang="en-US" dirty="0" smtClean="0"/>
              <a:t>Strangler </a:t>
            </a:r>
            <a:r>
              <a:rPr lang="en-US" dirty="0"/>
              <a:t>Pattern and/or Self-Contained Systems (SCS) are </a:t>
            </a:r>
            <a:r>
              <a:rPr lang="en-US" dirty="0" smtClean="0"/>
              <a:t>viable </a:t>
            </a:r>
            <a:r>
              <a:rPr lang="en-US" dirty="0"/>
              <a:t>alternatives!</a:t>
            </a:r>
          </a:p>
          <a:p>
            <a:pPr lvl="0" algn="ctr" fontAlgn="base">
              <a:defRPr/>
            </a:pPr>
            <a:endParaRPr lang="en-US" b="1" cap="all" dirty="0"/>
          </a:p>
          <a:p>
            <a:endParaRPr lang="en-US" dirty="0"/>
          </a:p>
        </p:txBody>
      </p:sp>
    </p:spTree>
    <p:extLst>
      <p:ext uri="{BB962C8B-B14F-4D97-AF65-F5344CB8AC3E}">
        <p14:creationId xmlns:p14="http://schemas.microsoft.com/office/powerpoint/2010/main" val="69794985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0" name="Rectangle 205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78" name="Rectangle 7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1F62C39F-FCA4-4549-9A96-FD8E4C2242AC}"/>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chemeClr val="bg1"/>
                </a:solidFill>
                <a:latin typeface="+mj-lt"/>
                <a:ea typeface="+mj-ea"/>
                <a:cs typeface="+mj-cs"/>
              </a:rPr>
              <a:t>Strangler Pattern</a:t>
            </a:r>
          </a:p>
        </p:txBody>
      </p:sp>
      <p:pic>
        <p:nvPicPr>
          <p:cNvPr id="3" name="Picture 2">
            <a:extLst>
              <a:ext uri="{FF2B5EF4-FFF2-40B4-BE49-F238E27FC236}">
                <a16:creationId xmlns="" xmlns:a16="http://schemas.microsoft.com/office/drawing/2014/main" id="{8B5E646F-0A7E-4B5B-BE9B-3090AF47D4CE}"/>
              </a:ext>
            </a:extLst>
          </p:cNvPr>
          <p:cNvPicPr>
            <a:picLocks noChangeAspect="1"/>
          </p:cNvPicPr>
          <p:nvPr/>
        </p:nvPicPr>
        <p:blipFill>
          <a:blip r:embed="rId2"/>
          <a:stretch>
            <a:fillRect/>
          </a:stretch>
        </p:blipFill>
        <p:spPr>
          <a:xfrm>
            <a:off x="5968383" y="514350"/>
            <a:ext cx="4924425" cy="5829300"/>
          </a:xfrm>
          <a:prstGeom prst="rect">
            <a:avLst/>
          </a:prstGeom>
        </p:spPr>
      </p:pic>
    </p:spTree>
    <p:extLst>
      <p:ext uri="{BB962C8B-B14F-4D97-AF65-F5344CB8AC3E}">
        <p14:creationId xmlns:p14="http://schemas.microsoft.com/office/powerpoint/2010/main" val="19823503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 name="Rectangle 103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78" name="Rectangle 7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continuousdelivery.com/images/strangler.png">
            <a:extLst>
              <a:ext uri="{FF2B5EF4-FFF2-40B4-BE49-F238E27FC236}">
                <a16:creationId xmlns="" xmlns:a16="http://schemas.microsoft.com/office/drawing/2014/main" id="{C6AE3A96-D251-46EB-9BF0-BA2BA02A25C5}"/>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5185034" y="1689028"/>
            <a:ext cx="1953919" cy="48682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 xmlns:a16="http://schemas.microsoft.com/office/drawing/2014/main" id="{4511C06C-4339-44AC-8320-B0D5C81E1BC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Strangler Pattern</a:t>
            </a:r>
          </a:p>
        </p:txBody>
      </p:sp>
    </p:spTree>
    <p:extLst>
      <p:ext uri="{BB962C8B-B14F-4D97-AF65-F5344CB8AC3E}">
        <p14:creationId xmlns:p14="http://schemas.microsoft.com/office/powerpoint/2010/main" val="276825766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 name="Rectangle 103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78" name="Rectangle 7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continuousdelivery.com/images/strangler.png">
            <a:extLst>
              <a:ext uri="{FF2B5EF4-FFF2-40B4-BE49-F238E27FC236}">
                <a16:creationId xmlns="" xmlns:a16="http://schemas.microsoft.com/office/drawing/2014/main" id="{C6AE3A96-D251-46EB-9BF0-BA2BA02A25C5}"/>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3168577" y="1572876"/>
            <a:ext cx="5986833" cy="51005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 xmlns:a16="http://schemas.microsoft.com/office/drawing/2014/main" id="{4511C06C-4339-44AC-8320-B0D5C81E1BC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Strangler Pattern</a:t>
            </a:r>
          </a:p>
        </p:txBody>
      </p:sp>
    </p:spTree>
    <p:extLst>
      <p:ext uri="{BB962C8B-B14F-4D97-AF65-F5344CB8AC3E}">
        <p14:creationId xmlns:p14="http://schemas.microsoft.com/office/powerpoint/2010/main" val="158686460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 name="Rectangle 103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78" name="Rectangle 7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continuousdelivery.com/images/strangler.png">
            <a:extLst>
              <a:ext uri="{FF2B5EF4-FFF2-40B4-BE49-F238E27FC236}">
                <a16:creationId xmlns="" xmlns:a16="http://schemas.microsoft.com/office/drawing/2014/main" id="{C6AE3A96-D251-46EB-9BF0-BA2BA02A25C5}"/>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794822" y="1549631"/>
            <a:ext cx="10128102" cy="51906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 xmlns:a16="http://schemas.microsoft.com/office/drawing/2014/main" id="{4511C06C-4339-44AC-8320-B0D5C81E1BC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Strangler Pattern</a:t>
            </a:r>
          </a:p>
        </p:txBody>
      </p:sp>
    </p:spTree>
    <p:extLst>
      <p:ext uri="{BB962C8B-B14F-4D97-AF65-F5344CB8AC3E}">
        <p14:creationId xmlns:p14="http://schemas.microsoft.com/office/powerpoint/2010/main" val="83405456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tx1"/>
          </a:solidFill>
          <a:effectLst/>
        </p:spPr>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Self Contained System (SCS)</a:t>
            </a:r>
          </a:p>
        </p:txBody>
      </p:sp>
    </p:spTree>
    <p:extLst>
      <p:ext uri="{BB962C8B-B14F-4D97-AF65-F5344CB8AC3E}">
        <p14:creationId xmlns:p14="http://schemas.microsoft.com/office/powerpoint/2010/main" val="4027517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4444843" y="1841605"/>
            <a:ext cx="6096000" cy="2677656"/>
          </a:xfrm>
          <a:prstGeom prst="rect">
            <a:avLst/>
          </a:prstGeom>
        </p:spPr>
        <p:txBody>
          <a:bodyPr>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800" b="1" i="0" u="none" strike="noStrike" kern="1200" cap="all" spc="0" normalizeH="0" baseline="0" noProof="0" dirty="0">
                <a:ln>
                  <a:noFill/>
                </a:ln>
                <a:effectLst/>
                <a:uLnTx/>
                <a:uFillTx/>
                <a:latin typeface="Source Sans Pro" charset="0"/>
                <a:ea typeface="+mn-ea"/>
                <a:cs typeface="+mn-cs"/>
              </a:rPr>
              <a:t>SELF-CONTAINED SYSTEM (SCS)</a:t>
            </a: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1800" b="1" i="0" u="none" strike="noStrike" kern="1200" cap="all" spc="0" normalizeH="0" baseline="0" noProof="0" dirty="0">
              <a:ln>
                <a:noFill/>
              </a:ln>
              <a:effectLst/>
              <a:uLnTx/>
              <a:uFillTx/>
              <a:latin typeface="Source Sans Pro" charset="0"/>
              <a:ea typeface="+mn-ea"/>
              <a:cs typeface="+mn-cs"/>
            </a:endParaRPr>
          </a:p>
          <a:p>
            <a:pPr marL="0" marR="0" lvl="0" indent="0" algn="l" defTabSz="914400" rtl="0" eaLnBrk="1" fontAlgn="base" latinLnBrk="0" hangingPunct="1">
              <a:lnSpc>
                <a:spcPct val="100000"/>
              </a:lnSpc>
              <a:spcBef>
                <a:spcPts val="0"/>
              </a:spcBef>
              <a:spcAft>
                <a:spcPts val="0"/>
              </a:spcAft>
              <a:buClrTx/>
              <a:buSzTx/>
              <a:tabLst/>
              <a:defRPr/>
            </a:pPr>
            <a:r>
              <a:rPr kumimoji="0" lang="en-US" sz="2000" b="0" i="0" u="none" strike="noStrike" kern="1200" cap="none" spc="0" normalizeH="0" baseline="0" noProof="0" dirty="0">
                <a:ln>
                  <a:noFill/>
                </a:ln>
                <a:effectLst/>
                <a:uLnTx/>
                <a:uFillTx/>
                <a:latin typeface="inherit" charset="0"/>
                <a:ea typeface="+mn-ea"/>
                <a:cs typeface="+mn-cs"/>
              </a:rPr>
              <a:t>An SCS contains its own </a:t>
            </a:r>
            <a:r>
              <a:rPr kumimoji="0" lang="en-US" sz="2000" b="1" i="0" u="none" strike="noStrike" kern="1200" cap="none" spc="0" normalizeH="0" baseline="0" noProof="0" dirty="0">
                <a:ln>
                  <a:noFill/>
                </a:ln>
                <a:solidFill>
                  <a:schemeClr val="accent1"/>
                </a:solidFill>
                <a:effectLst/>
                <a:uLnTx/>
                <a:uFillTx/>
                <a:latin typeface="inherit" charset="0"/>
                <a:ea typeface="+mn-ea"/>
                <a:cs typeface="+mn-cs"/>
              </a:rPr>
              <a:t>user interface</a:t>
            </a:r>
            <a:r>
              <a:rPr kumimoji="0" lang="en-US" sz="2000" b="0" i="0" u="none" strike="noStrike" kern="1200" cap="none" spc="0" normalizeH="0" baseline="0" noProof="0" dirty="0">
                <a:ln>
                  <a:noFill/>
                </a:ln>
                <a:effectLst/>
                <a:uLnTx/>
                <a:uFillTx/>
                <a:latin typeface="inherit" charset="0"/>
                <a:ea typeface="+mn-ea"/>
                <a:cs typeface="+mn-cs"/>
              </a:rPr>
              <a:t>, specific </a:t>
            </a:r>
            <a:r>
              <a:rPr kumimoji="0" lang="en-US" sz="2000" b="1" i="0" u="none" strike="noStrike" kern="1200" cap="none" spc="0" normalizeH="0" baseline="0" noProof="0" dirty="0">
                <a:ln>
                  <a:noFill/>
                </a:ln>
                <a:solidFill>
                  <a:schemeClr val="accent6">
                    <a:lumMod val="60000"/>
                    <a:lumOff val="40000"/>
                  </a:schemeClr>
                </a:solidFill>
                <a:effectLst/>
                <a:uLnTx/>
                <a:uFillTx/>
                <a:latin typeface="inherit" charset="0"/>
                <a:ea typeface="+mn-ea"/>
                <a:cs typeface="+mn-cs"/>
              </a:rPr>
              <a:t>business logic</a:t>
            </a:r>
            <a:r>
              <a:rPr kumimoji="0" lang="en-US" sz="2000" b="0" i="0" u="none" strike="noStrike" kern="1200" cap="none" spc="0" normalizeH="0" baseline="0" noProof="0" dirty="0">
                <a:ln>
                  <a:noFill/>
                </a:ln>
                <a:effectLst/>
                <a:uLnTx/>
                <a:uFillTx/>
                <a:latin typeface="inherit" charset="0"/>
                <a:ea typeface="+mn-ea"/>
                <a:cs typeface="+mn-cs"/>
              </a:rPr>
              <a:t> and separate </a:t>
            </a:r>
            <a:r>
              <a:rPr kumimoji="0" lang="en-US" sz="2000" b="1" i="0" u="none" strike="noStrike" kern="1200" cap="none" spc="0" normalizeH="0" baseline="0" noProof="0" dirty="0">
                <a:ln>
                  <a:noFill/>
                </a:ln>
                <a:solidFill>
                  <a:schemeClr val="accent2">
                    <a:lumMod val="75000"/>
                  </a:schemeClr>
                </a:solidFill>
                <a:effectLst/>
                <a:uLnTx/>
                <a:uFillTx/>
                <a:latin typeface="inherit" charset="0"/>
                <a:ea typeface="+mn-ea"/>
                <a:cs typeface="+mn-cs"/>
              </a:rPr>
              <a:t>data storage</a:t>
            </a:r>
          </a:p>
          <a:p>
            <a:pPr marL="0" marR="0" lvl="0" indent="0" algn="l" defTabSz="914400" rtl="0" eaLnBrk="1" fontAlgn="base" latinLnBrk="0" hangingPunct="1">
              <a:lnSpc>
                <a:spcPct val="100000"/>
              </a:lnSpc>
              <a:spcBef>
                <a:spcPts val="0"/>
              </a:spcBef>
              <a:spcAft>
                <a:spcPts val="0"/>
              </a:spcAft>
              <a:buClrTx/>
              <a:buSzTx/>
              <a:tabLst/>
              <a:defRPr/>
            </a:pPr>
            <a:endParaRPr kumimoji="0" lang="en-US" sz="2000" b="0" i="0" u="none" strike="noStrike" kern="1200" cap="none" spc="0" normalizeH="0" baseline="0" noProof="0" dirty="0">
              <a:ln>
                <a:noFill/>
              </a:ln>
              <a:effectLst/>
              <a:uLnTx/>
              <a:uFillTx/>
              <a:latin typeface="inherit" charset="0"/>
              <a:ea typeface="+mn-ea"/>
              <a:cs typeface="+mn-cs"/>
            </a:endParaRPr>
          </a:p>
          <a:p>
            <a:pPr marL="0" marR="0" lvl="0" indent="0" algn="l" defTabSz="914400" rtl="0" eaLnBrk="1" fontAlgn="base"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effectLst/>
                <a:uLnTx/>
                <a:uFillTx/>
                <a:latin typeface="inherit" charset="0"/>
                <a:ea typeface="+mn-ea"/>
                <a:cs typeface="+mn-cs"/>
              </a:rPr>
              <a:t>Autonomous web application (including UI, Logic and Data)</a:t>
            </a:r>
          </a:p>
          <a:p>
            <a:pPr marL="0" marR="0" lvl="0" indent="0" algn="l" defTabSz="914400" rtl="0" eaLnBrk="1" fontAlgn="base"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smtClean="0">
                <a:ln>
                  <a:noFill/>
                </a:ln>
                <a:effectLst/>
                <a:uLnTx/>
                <a:uFillTx/>
                <a:latin typeface="inherit" charset="0"/>
                <a:ea typeface="+mn-ea"/>
                <a:cs typeface="+mn-cs"/>
              </a:rPr>
              <a:t>Prefers </a:t>
            </a:r>
            <a:r>
              <a:rPr kumimoji="0" lang="en-US" sz="1800" b="0" i="0" u="none" strike="noStrike" kern="1200" cap="none" spc="0" normalizeH="0" baseline="0" noProof="0" dirty="0">
                <a:ln>
                  <a:noFill/>
                </a:ln>
                <a:effectLst/>
                <a:uLnTx/>
                <a:uFillTx/>
                <a:latin typeface="inherit" charset="0"/>
                <a:ea typeface="+mn-ea"/>
                <a:cs typeface="+mn-cs"/>
              </a:rPr>
              <a:t>asynchronous integration</a:t>
            </a:r>
          </a:p>
          <a:p>
            <a:pPr marL="0" marR="0" lvl="0" indent="0" algn="l" defTabSz="914400" rtl="0" eaLnBrk="1" fontAlgn="base"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effectLst/>
                <a:uLnTx/>
                <a:uFillTx/>
                <a:latin typeface="inherit" charset="0"/>
                <a:ea typeface="+mn-ea"/>
                <a:cs typeface="+mn-cs"/>
              </a:rPr>
              <a:t>Individually deployable</a:t>
            </a:r>
          </a:p>
          <a:p>
            <a:pPr marL="0" marR="0" lvl="0" indent="0" algn="l" defTabSz="914400" rtl="0" eaLnBrk="1" fontAlgn="base"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effectLst/>
                <a:uLnTx/>
                <a:uFillTx/>
                <a:latin typeface="inherit" charset="0"/>
                <a:ea typeface="+mn-ea"/>
                <a:cs typeface="+mn-cs"/>
              </a:rPr>
              <a:t>Owned by one team</a:t>
            </a:r>
          </a:p>
        </p:txBody>
      </p:sp>
      <p:pic>
        <p:nvPicPr>
          <p:cNvPr id="9" name="Picture 8">
            <a:extLst>
              <a:ext uri="{FF2B5EF4-FFF2-40B4-BE49-F238E27FC236}">
                <a16:creationId xmlns="" xmlns:a16="http://schemas.microsoft.com/office/drawing/2014/main" id="{41EBF333-FB18-4CB2-9E7B-3F6C2B635D9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93242" y="806675"/>
            <a:ext cx="2038289" cy="4479354"/>
          </a:xfrm>
          <a:prstGeom prst="rect">
            <a:avLst/>
          </a:prstGeom>
        </p:spPr>
      </p:pic>
    </p:spTree>
    <p:extLst>
      <p:ext uri="{BB962C8B-B14F-4D97-AF65-F5344CB8AC3E}">
        <p14:creationId xmlns:p14="http://schemas.microsoft.com/office/powerpoint/2010/main" val="33812464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3544862" y="1123527"/>
            <a:ext cx="5102271" cy="4604800"/>
          </a:xfrm>
          <a:prstGeom prst="rect">
            <a:avLst/>
          </a:prstGeom>
        </p:spPr>
      </p:pic>
    </p:spTree>
    <p:extLst>
      <p:ext uri="{BB962C8B-B14F-4D97-AF65-F5344CB8AC3E}">
        <p14:creationId xmlns:p14="http://schemas.microsoft.com/office/powerpoint/2010/main" val="386677566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stretch>
            <a:fillRect/>
          </a:stretch>
        </p:blipFill>
        <p:spPr>
          <a:xfrm>
            <a:off x="643466" y="1126600"/>
            <a:ext cx="5046356" cy="4604800"/>
          </a:xfrm>
          <a:prstGeom prst="rect">
            <a:avLst/>
          </a:prstGeom>
        </p:spPr>
      </p:pic>
      <p:sp>
        <p:nvSpPr>
          <p:cNvPr id="3" name="TextBox 2"/>
          <p:cNvSpPr txBox="1"/>
          <p:nvPr/>
        </p:nvSpPr>
        <p:spPr>
          <a:xfrm>
            <a:off x="6440927" y="3075057"/>
            <a:ext cx="4316374" cy="830997"/>
          </a:xfrm>
          <a:prstGeom prst="rect">
            <a:avLst/>
          </a:prstGeom>
          <a:noFill/>
        </p:spPr>
        <p:txBody>
          <a:bodyPr wrap="none" rtlCol="0">
            <a:spAutoFit/>
          </a:bodyPr>
          <a:lstStyle/>
          <a:p>
            <a:r>
              <a:rPr lang="en-US" sz="4800" smtClean="0">
                <a:solidFill>
                  <a:schemeClr val="bg1">
                    <a:lumMod val="50000"/>
                  </a:schemeClr>
                </a:solidFill>
                <a:latin typeface="+mj-lt"/>
              </a:rPr>
              <a:t>Various Domains</a:t>
            </a:r>
            <a:endParaRPr lang="en-US" sz="4800">
              <a:solidFill>
                <a:schemeClr val="bg1">
                  <a:lumMod val="50000"/>
                </a:schemeClr>
              </a:solidFill>
              <a:latin typeface="+mj-lt"/>
            </a:endParaRPr>
          </a:p>
        </p:txBody>
      </p:sp>
    </p:spTree>
    <p:extLst>
      <p:ext uri="{BB962C8B-B14F-4D97-AF65-F5344CB8AC3E}">
        <p14:creationId xmlns:p14="http://schemas.microsoft.com/office/powerpoint/2010/main" val="22874274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tx1"/>
          </a:solidFill>
          <a:effectLst/>
        </p:spPr>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Microservices</a:t>
            </a:r>
          </a:p>
        </p:txBody>
      </p:sp>
    </p:spTree>
    <p:extLst>
      <p:ext uri="{BB962C8B-B14F-4D97-AF65-F5344CB8AC3E}">
        <p14:creationId xmlns:p14="http://schemas.microsoft.com/office/powerpoint/2010/main" val="400311122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750653" y="2644170"/>
            <a:ext cx="4797880" cy="1569660"/>
          </a:xfrm>
          <a:prstGeom prst="rect">
            <a:avLst/>
          </a:prstGeom>
          <a:noFill/>
        </p:spPr>
        <p:txBody>
          <a:bodyPr wrap="square" rtlCol="0">
            <a:spAutoFit/>
          </a:bodyPr>
          <a:lstStyle/>
          <a:p>
            <a:r>
              <a:rPr lang="en-US" sz="4800" smtClean="0">
                <a:solidFill>
                  <a:schemeClr val="bg1">
                    <a:lumMod val="50000"/>
                  </a:schemeClr>
                </a:solidFill>
                <a:latin typeface="+mj-lt"/>
              </a:rPr>
              <a:t>Cut Monolith along domains</a:t>
            </a:r>
            <a:endParaRPr lang="en-US" sz="4800" dirty="0">
              <a:solidFill>
                <a:schemeClr val="bg1">
                  <a:lumMod val="50000"/>
                </a:schemeClr>
              </a:solidFill>
              <a:latin typeface="+mj-lt"/>
            </a:endParaRPr>
          </a:p>
        </p:txBody>
      </p:sp>
      <p:pic>
        <p:nvPicPr>
          <p:cNvPr id="4" name="Picture 3"/>
          <p:cNvPicPr>
            <a:picLocks noChangeAspect="1"/>
          </p:cNvPicPr>
          <p:nvPr/>
        </p:nvPicPr>
        <p:blipFill>
          <a:blip r:embed="rId2"/>
          <a:stretch>
            <a:fillRect/>
          </a:stretch>
        </p:blipFill>
        <p:spPr>
          <a:xfrm>
            <a:off x="749299" y="1134705"/>
            <a:ext cx="5346700" cy="4711700"/>
          </a:xfrm>
          <a:prstGeom prst="rect">
            <a:avLst/>
          </a:prstGeom>
        </p:spPr>
      </p:pic>
      <p:sp>
        <p:nvSpPr>
          <p:cNvPr id="8" name="TextBox 7"/>
          <p:cNvSpPr txBox="1"/>
          <p:nvPr/>
        </p:nvSpPr>
        <p:spPr>
          <a:xfrm>
            <a:off x="5535759" y="728293"/>
            <a:ext cx="6096001" cy="830997"/>
          </a:xfrm>
          <a:prstGeom prst="rect">
            <a:avLst/>
          </a:prstGeom>
          <a:noFill/>
        </p:spPr>
        <p:txBody>
          <a:bodyPr wrap="square" rtlCol="0">
            <a:spAutoFit/>
          </a:bodyPr>
          <a:lstStyle/>
          <a:p>
            <a:r>
              <a:rPr lang="en-US" sz="4800" smtClean="0">
                <a:solidFill>
                  <a:schemeClr val="bg1">
                    <a:lumMod val="50000"/>
                  </a:schemeClr>
                </a:solidFill>
                <a:latin typeface="+mj-lt"/>
              </a:rPr>
              <a:t>Vertical Decomposition</a:t>
            </a:r>
            <a:endParaRPr lang="en-US" sz="4800" dirty="0">
              <a:solidFill>
                <a:schemeClr val="bg1">
                  <a:lumMod val="50000"/>
                </a:schemeClr>
              </a:solidFill>
              <a:latin typeface="+mj-lt"/>
            </a:endParaRPr>
          </a:p>
        </p:txBody>
      </p:sp>
    </p:spTree>
    <p:extLst>
      <p:ext uri="{BB962C8B-B14F-4D97-AF65-F5344CB8AC3E}">
        <p14:creationId xmlns:p14="http://schemas.microsoft.com/office/powerpoint/2010/main" val="203156758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535759" y="728293"/>
            <a:ext cx="6096001" cy="830997"/>
          </a:xfrm>
          <a:prstGeom prst="rect">
            <a:avLst/>
          </a:prstGeom>
          <a:noFill/>
        </p:spPr>
        <p:txBody>
          <a:bodyPr wrap="square" rtlCol="0">
            <a:spAutoFit/>
          </a:bodyPr>
          <a:lstStyle/>
          <a:p>
            <a:r>
              <a:rPr lang="en-US" sz="4800" smtClean="0">
                <a:solidFill>
                  <a:schemeClr val="bg1">
                    <a:lumMod val="50000"/>
                  </a:schemeClr>
                </a:solidFill>
                <a:latin typeface="+mj-lt"/>
              </a:rPr>
              <a:t>Vertical Decomposition</a:t>
            </a:r>
            <a:endParaRPr lang="en-US" sz="4800" dirty="0">
              <a:solidFill>
                <a:schemeClr val="bg1">
                  <a:lumMod val="50000"/>
                </a:schemeClr>
              </a:solidFill>
              <a:latin typeface="+mj-lt"/>
            </a:endParaRPr>
          </a:p>
        </p:txBody>
      </p:sp>
      <p:grpSp>
        <p:nvGrpSpPr>
          <p:cNvPr id="9" name="Group 8"/>
          <p:cNvGrpSpPr/>
          <p:nvPr/>
        </p:nvGrpSpPr>
        <p:grpSpPr>
          <a:xfrm>
            <a:off x="3175753" y="1767832"/>
            <a:ext cx="5840491" cy="4238159"/>
            <a:chOff x="2175066" y="1314743"/>
            <a:chExt cx="6805707" cy="4691322"/>
          </a:xfrm>
        </p:grpSpPr>
        <p:grpSp>
          <p:nvGrpSpPr>
            <p:cNvPr id="10" name="Group 9">
              <a:extLst>
                <a:ext uri="{FF2B5EF4-FFF2-40B4-BE49-F238E27FC236}">
                  <a16:creationId xmlns:a16="http://schemas.microsoft.com/office/drawing/2014/main" xmlns="" id="{980F5919-F35A-4EFE-BC68-95F06A00CC10}"/>
                </a:ext>
              </a:extLst>
            </p:cNvPr>
            <p:cNvGrpSpPr/>
            <p:nvPr/>
          </p:nvGrpSpPr>
          <p:grpSpPr>
            <a:xfrm>
              <a:off x="2175066" y="1325880"/>
              <a:ext cx="1534986" cy="4662953"/>
              <a:chOff x="1374903" y="1325880"/>
              <a:chExt cx="1534986" cy="4662953"/>
            </a:xfrm>
          </p:grpSpPr>
          <p:sp>
            <p:nvSpPr>
              <p:cNvPr id="25" name="Rectangle 24">
                <a:extLst>
                  <a:ext uri="{FF2B5EF4-FFF2-40B4-BE49-F238E27FC236}">
                    <a16:creationId xmlns:a16="http://schemas.microsoft.com/office/drawing/2014/main" xmlns="" id="{84C15503-FEBF-4829-8615-C3D7F04A9BF3}"/>
                  </a:ext>
                </a:extLst>
              </p:cNvPr>
              <p:cNvSpPr/>
              <p:nvPr/>
            </p:nvSpPr>
            <p:spPr>
              <a:xfrm>
                <a:off x="1374903" y="1325880"/>
                <a:ext cx="1534986" cy="4662953"/>
              </a:xfrm>
              <a:prstGeom prst="rect">
                <a:avLst/>
              </a:prstGeom>
              <a:solidFill>
                <a:schemeClr val="accent6">
                  <a:lumMod val="40000"/>
                  <a:lumOff val="60000"/>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xmlns="" id="{DF186D3B-77BA-42C8-A661-98A9982A8F0B}"/>
                  </a:ext>
                </a:extLst>
              </p:cNvPr>
              <p:cNvSpPr txBox="1"/>
              <p:nvPr/>
            </p:nvSpPr>
            <p:spPr>
              <a:xfrm rot="16200000">
                <a:off x="1565294" y="3314206"/>
                <a:ext cx="1147494" cy="584775"/>
              </a:xfrm>
              <a:prstGeom prst="rect">
                <a:avLst/>
              </a:prstGeom>
              <a:noFill/>
            </p:spPr>
            <p:txBody>
              <a:bodyPr wrap="none" rtlCol="0">
                <a:spAutoFit/>
              </a:bodyPr>
              <a:lstStyle/>
              <a:p>
                <a:r>
                  <a:rPr lang="en-US" sz="3200" dirty="0"/>
                  <a:t>Client</a:t>
                </a:r>
              </a:p>
            </p:txBody>
          </p:sp>
          <p:sp>
            <p:nvSpPr>
              <p:cNvPr id="27" name="Flowchart: Magnetic Disk 5">
                <a:extLst>
                  <a:ext uri="{FF2B5EF4-FFF2-40B4-BE49-F238E27FC236}">
                    <a16:creationId xmlns:a16="http://schemas.microsoft.com/office/drawing/2014/main" xmlns="" id="{F76B9473-F4D5-4D21-8EB0-365858167D19}"/>
                  </a:ext>
                </a:extLst>
              </p:cNvPr>
              <p:cNvSpPr/>
              <p:nvPr/>
            </p:nvSpPr>
            <p:spPr>
              <a:xfrm>
                <a:off x="1554480" y="4587240"/>
                <a:ext cx="1169114" cy="861810"/>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xmlns="" id="{3D69BDA2-6CBA-4E7B-BCD8-490ACC17DD22}"/>
                  </a:ext>
                </a:extLst>
              </p:cNvPr>
              <p:cNvCxnSpPr/>
              <p:nvPr/>
            </p:nvCxnSpPr>
            <p:spPr>
              <a:xfrm>
                <a:off x="1374903" y="2087880"/>
                <a:ext cx="1534986"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xmlns="" id="{3EE47463-3D75-4D3C-BA97-D8BF98E5EBB0}"/>
                  </a:ext>
                </a:extLst>
              </p:cNvPr>
              <p:cNvSpPr txBox="1"/>
              <p:nvPr/>
            </p:nvSpPr>
            <p:spPr>
              <a:xfrm>
                <a:off x="1863160" y="1407231"/>
                <a:ext cx="551754" cy="584775"/>
              </a:xfrm>
              <a:prstGeom prst="rect">
                <a:avLst/>
              </a:prstGeom>
              <a:noFill/>
            </p:spPr>
            <p:txBody>
              <a:bodyPr wrap="none" rtlCol="0">
                <a:spAutoFit/>
              </a:bodyPr>
              <a:lstStyle/>
              <a:p>
                <a:r>
                  <a:rPr lang="en-US" sz="3200" dirty="0"/>
                  <a:t>UI</a:t>
                </a:r>
              </a:p>
            </p:txBody>
          </p:sp>
        </p:grpSp>
        <p:sp>
          <p:nvSpPr>
            <p:cNvPr id="11" name="Rectangle 10">
              <a:extLst>
                <a:ext uri="{FF2B5EF4-FFF2-40B4-BE49-F238E27FC236}">
                  <a16:creationId xmlns:a16="http://schemas.microsoft.com/office/drawing/2014/main" xmlns="" id="{110E31A4-C90D-4629-9B84-F3E1264B0CA3}"/>
                </a:ext>
              </a:extLst>
            </p:cNvPr>
            <p:cNvSpPr/>
            <p:nvPr/>
          </p:nvSpPr>
          <p:spPr>
            <a:xfrm>
              <a:off x="4016661" y="1325880"/>
              <a:ext cx="1534986" cy="4662953"/>
            </a:xfrm>
            <a:prstGeom prst="rect">
              <a:avLst/>
            </a:prstGeom>
            <a:solidFill>
              <a:schemeClr val="accent2">
                <a:lumMod val="60000"/>
                <a:lumOff val="40000"/>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xmlns="" id="{80B1E275-82B2-4047-9334-5D0D943D3B2C}"/>
                </a:ext>
              </a:extLst>
            </p:cNvPr>
            <p:cNvSpPr txBox="1"/>
            <p:nvPr/>
          </p:nvSpPr>
          <p:spPr>
            <a:xfrm rot="16200000">
              <a:off x="3958008" y="3314206"/>
              <a:ext cx="1645579" cy="584775"/>
            </a:xfrm>
            <a:prstGeom prst="rect">
              <a:avLst/>
            </a:prstGeom>
            <a:noFill/>
          </p:spPr>
          <p:txBody>
            <a:bodyPr wrap="none" rtlCol="0">
              <a:spAutoFit/>
            </a:bodyPr>
            <a:lstStyle/>
            <a:p>
              <a:r>
                <a:rPr lang="en-US" sz="3200" dirty="0"/>
                <a:t>Payment</a:t>
              </a:r>
            </a:p>
          </p:txBody>
        </p:sp>
        <p:sp>
          <p:nvSpPr>
            <p:cNvPr id="13" name="Flowchart: Magnetic Disk 18">
              <a:extLst>
                <a:ext uri="{FF2B5EF4-FFF2-40B4-BE49-F238E27FC236}">
                  <a16:creationId xmlns:a16="http://schemas.microsoft.com/office/drawing/2014/main" xmlns="" id="{CD742177-8C35-47BC-9987-F68415A4D14F}"/>
                </a:ext>
              </a:extLst>
            </p:cNvPr>
            <p:cNvSpPr/>
            <p:nvPr/>
          </p:nvSpPr>
          <p:spPr>
            <a:xfrm>
              <a:off x="4196238" y="4587240"/>
              <a:ext cx="1169114" cy="861810"/>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75E91AD1-5FF2-479A-9EF1-1AEB0A10E05F}"/>
                </a:ext>
              </a:extLst>
            </p:cNvPr>
            <p:cNvSpPr/>
            <p:nvPr/>
          </p:nvSpPr>
          <p:spPr>
            <a:xfrm>
              <a:off x="5731224" y="1314743"/>
              <a:ext cx="1534986" cy="4662953"/>
            </a:xfrm>
            <a:prstGeom prst="rect">
              <a:avLst/>
            </a:prstGeom>
            <a:solidFill>
              <a:schemeClr val="accent1">
                <a:lumMod val="60000"/>
                <a:lumOff val="40000"/>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37284E6F-3A46-45AD-9F80-4EA81167C422}"/>
                </a:ext>
              </a:extLst>
            </p:cNvPr>
            <p:cNvSpPr txBox="1"/>
            <p:nvPr/>
          </p:nvSpPr>
          <p:spPr>
            <a:xfrm rot="16200000">
              <a:off x="5943285" y="3563248"/>
              <a:ext cx="1104148" cy="584775"/>
            </a:xfrm>
            <a:prstGeom prst="rect">
              <a:avLst/>
            </a:prstGeom>
            <a:noFill/>
          </p:spPr>
          <p:txBody>
            <a:bodyPr wrap="none" rtlCol="0">
              <a:spAutoFit/>
            </a:bodyPr>
            <a:lstStyle/>
            <a:p>
              <a:r>
                <a:rPr lang="en-US" sz="3200" dirty="0"/>
                <a:t>Payer</a:t>
              </a:r>
            </a:p>
          </p:txBody>
        </p:sp>
        <p:sp>
          <p:nvSpPr>
            <p:cNvPr id="16" name="Flowchart: Magnetic Disk 24">
              <a:extLst>
                <a:ext uri="{FF2B5EF4-FFF2-40B4-BE49-F238E27FC236}">
                  <a16:creationId xmlns:a16="http://schemas.microsoft.com/office/drawing/2014/main" xmlns="" id="{79716D1B-BE75-4489-9655-94AC717647DA}"/>
                </a:ext>
              </a:extLst>
            </p:cNvPr>
            <p:cNvSpPr/>
            <p:nvPr/>
          </p:nvSpPr>
          <p:spPr>
            <a:xfrm>
              <a:off x="5910801" y="4576103"/>
              <a:ext cx="1169114" cy="861810"/>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xmlns="" id="{097B4962-2639-4BB0-BA97-11217F6025DB}"/>
                </a:ext>
              </a:extLst>
            </p:cNvPr>
            <p:cNvCxnSpPr/>
            <p:nvPr/>
          </p:nvCxnSpPr>
          <p:spPr>
            <a:xfrm>
              <a:off x="5731224" y="2076743"/>
              <a:ext cx="1534986"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xmlns="" id="{29F57052-91B8-4B05-88D2-011F0EDFE190}"/>
                </a:ext>
              </a:extLst>
            </p:cNvPr>
            <p:cNvSpPr txBox="1"/>
            <p:nvPr/>
          </p:nvSpPr>
          <p:spPr>
            <a:xfrm>
              <a:off x="6219481" y="1396094"/>
              <a:ext cx="551754" cy="584775"/>
            </a:xfrm>
            <a:prstGeom prst="rect">
              <a:avLst/>
            </a:prstGeom>
            <a:noFill/>
          </p:spPr>
          <p:txBody>
            <a:bodyPr wrap="none" rtlCol="0">
              <a:spAutoFit/>
            </a:bodyPr>
            <a:lstStyle/>
            <a:p>
              <a:r>
                <a:rPr lang="en-US" sz="3200" dirty="0"/>
                <a:t>UI</a:t>
              </a:r>
            </a:p>
          </p:txBody>
        </p:sp>
        <p:sp>
          <p:nvSpPr>
            <p:cNvPr id="22" name="Rectangle 21">
              <a:extLst>
                <a:ext uri="{FF2B5EF4-FFF2-40B4-BE49-F238E27FC236}">
                  <a16:creationId xmlns:a16="http://schemas.microsoft.com/office/drawing/2014/main" xmlns="" id="{50DFCA3E-9B16-4B44-887C-95B22C965B08}"/>
                </a:ext>
              </a:extLst>
            </p:cNvPr>
            <p:cNvSpPr/>
            <p:nvPr/>
          </p:nvSpPr>
          <p:spPr>
            <a:xfrm>
              <a:off x="7445787" y="1343112"/>
              <a:ext cx="1534986" cy="4662953"/>
            </a:xfrm>
            <a:prstGeom prst="rect">
              <a:avLst/>
            </a:prstGeom>
            <a:solidFill>
              <a:schemeClr val="bg2">
                <a:lumMod val="75000"/>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xmlns="" id="{39505B75-0085-4C03-B8A4-17B8AE0FFF7D}"/>
                </a:ext>
              </a:extLst>
            </p:cNvPr>
            <p:cNvSpPr txBox="1"/>
            <p:nvPr/>
          </p:nvSpPr>
          <p:spPr>
            <a:xfrm rot="16200000">
              <a:off x="7136935" y="3064009"/>
              <a:ext cx="2145972" cy="584775"/>
            </a:xfrm>
            <a:prstGeom prst="rect">
              <a:avLst/>
            </a:prstGeom>
            <a:noFill/>
          </p:spPr>
          <p:txBody>
            <a:bodyPr wrap="none" rtlCol="0">
              <a:spAutoFit/>
            </a:bodyPr>
            <a:lstStyle/>
            <a:p>
              <a:r>
                <a:rPr lang="en-US" sz="3200" dirty="0"/>
                <a:t>Notification</a:t>
              </a:r>
            </a:p>
          </p:txBody>
        </p:sp>
        <p:sp>
          <p:nvSpPr>
            <p:cNvPr id="24" name="Flowchart: Magnetic Disk 30">
              <a:extLst>
                <a:ext uri="{FF2B5EF4-FFF2-40B4-BE49-F238E27FC236}">
                  <a16:creationId xmlns:a16="http://schemas.microsoft.com/office/drawing/2014/main" xmlns="" id="{AB48F287-60E2-486C-918F-376CF6AA55FD}"/>
                </a:ext>
              </a:extLst>
            </p:cNvPr>
            <p:cNvSpPr/>
            <p:nvPr/>
          </p:nvSpPr>
          <p:spPr>
            <a:xfrm>
              <a:off x="7625364" y="4604472"/>
              <a:ext cx="1169114" cy="861810"/>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3681643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A57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Breaking Self-Contained Systems down into microservices">
            <a:extLst>
              <a:ext uri="{FF2B5EF4-FFF2-40B4-BE49-F238E27FC236}">
                <a16:creationId xmlns="" xmlns:a16="http://schemas.microsoft.com/office/drawing/2014/main" id="{26FB470D-3CEE-41CC-A069-E33C41DC3352}"/>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2361728" y="612890"/>
            <a:ext cx="7098155" cy="56322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797895" y="30074"/>
            <a:ext cx="6943247" cy="400110"/>
          </a:xfrm>
          <a:prstGeom prst="rect">
            <a:avLst/>
          </a:prstGeom>
          <a:noFill/>
        </p:spPr>
        <p:txBody>
          <a:bodyPr wrap="none" rtlCol="0">
            <a:spAutoFit/>
          </a:bodyPr>
          <a:lstStyle/>
          <a:p>
            <a:r>
              <a:rPr lang="en-US" sz="2000" dirty="0" smtClean="0">
                <a:solidFill>
                  <a:schemeClr val="bg1"/>
                </a:solidFill>
              </a:rPr>
              <a:t>Breaking Self-Contained Systems Further Down into </a:t>
            </a:r>
            <a:r>
              <a:rPr lang="en-US" sz="2000" dirty="0" err="1" smtClean="0">
                <a:solidFill>
                  <a:schemeClr val="bg1"/>
                </a:solidFill>
              </a:rPr>
              <a:t>Microservies</a:t>
            </a:r>
            <a:endParaRPr lang="en-US" sz="2000" dirty="0">
              <a:solidFill>
                <a:schemeClr val="bg1"/>
              </a:solidFill>
            </a:endParaRPr>
          </a:p>
        </p:txBody>
      </p:sp>
    </p:spTree>
    <p:extLst>
      <p:ext uri="{BB962C8B-B14F-4D97-AF65-F5344CB8AC3E}">
        <p14:creationId xmlns:p14="http://schemas.microsoft.com/office/powerpoint/2010/main" val="290498996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2200" y="174571"/>
            <a:ext cx="5156327" cy="667513"/>
          </a:xfrm>
        </p:spPr>
        <p:txBody>
          <a:bodyPr>
            <a:normAutofit/>
          </a:bodyPr>
          <a:lstStyle/>
          <a:p>
            <a:r>
              <a:rPr lang="en-US" dirty="0" smtClean="0"/>
              <a:t>Benefits</a:t>
            </a:r>
            <a:endParaRPr lang="en-US" dirty="0"/>
          </a:p>
        </p:txBody>
      </p:sp>
      <p:sp>
        <p:nvSpPr>
          <p:cNvPr id="4" name="Content Placeholder 5"/>
          <p:cNvSpPr>
            <a:spLocks noGrp="1"/>
          </p:cNvSpPr>
          <p:nvPr>
            <p:ph sz="half" idx="4294967295"/>
          </p:nvPr>
        </p:nvSpPr>
        <p:spPr>
          <a:xfrm>
            <a:off x="852200" y="1191628"/>
            <a:ext cx="4530234" cy="4976005"/>
          </a:xfrm>
          <a:prstGeom prst="rect">
            <a:avLst/>
          </a:prstGeom>
        </p:spPr>
        <p:txBody>
          <a:bodyPr>
            <a:normAutofit lnSpcReduction="10000"/>
          </a:bodyPr>
          <a:lstStyle/>
          <a:p>
            <a:pPr marL="342900" indent="-342900">
              <a:lnSpc>
                <a:spcPct val="100000"/>
              </a:lnSpc>
              <a:buFont typeface="Arial" charset="0"/>
              <a:buChar char="•"/>
            </a:pPr>
            <a:r>
              <a:rPr lang="en-US" sz="2400" dirty="0"/>
              <a:t>Strong Module Boundaries</a:t>
            </a:r>
          </a:p>
          <a:p>
            <a:pPr marL="342900" indent="-342900">
              <a:lnSpc>
                <a:spcPct val="100000"/>
              </a:lnSpc>
              <a:buFont typeface="Arial" charset="0"/>
              <a:buChar char="•"/>
            </a:pPr>
            <a:r>
              <a:rPr lang="en-US" sz="2400" dirty="0"/>
              <a:t>Independent </a:t>
            </a:r>
            <a:r>
              <a:rPr lang="en-US" sz="2400" dirty="0" smtClean="0"/>
              <a:t>Deployments</a:t>
            </a:r>
          </a:p>
          <a:p>
            <a:pPr marL="342900" indent="-342900">
              <a:lnSpc>
                <a:spcPct val="100000"/>
              </a:lnSpc>
              <a:buFont typeface="Arial" charset="0"/>
              <a:buChar char="•"/>
            </a:pPr>
            <a:r>
              <a:rPr lang="en-US" sz="2400" dirty="0"/>
              <a:t>Lower risk of deployment</a:t>
            </a:r>
          </a:p>
          <a:p>
            <a:pPr marL="342900" indent="-342900">
              <a:lnSpc>
                <a:spcPct val="100000"/>
              </a:lnSpc>
              <a:buFont typeface="Arial" charset="0"/>
              <a:buChar char="•"/>
            </a:pPr>
            <a:r>
              <a:rPr lang="en-US" sz="2400" dirty="0" smtClean="0"/>
              <a:t>Improved </a:t>
            </a:r>
            <a:r>
              <a:rPr lang="en-US" sz="2400" dirty="0"/>
              <a:t>fault isolation</a:t>
            </a:r>
          </a:p>
          <a:p>
            <a:pPr marL="342900" indent="-342900">
              <a:lnSpc>
                <a:spcPct val="100000"/>
              </a:lnSpc>
              <a:buFont typeface="Arial" charset="0"/>
              <a:buChar char="•"/>
            </a:pPr>
            <a:r>
              <a:rPr lang="en-US" sz="2400" dirty="0"/>
              <a:t>Technology Diversity</a:t>
            </a:r>
          </a:p>
          <a:p>
            <a:pPr marL="342900" indent="-342900">
              <a:lnSpc>
                <a:spcPct val="100000"/>
              </a:lnSpc>
              <a:buFont typeface="Arial" charset="0"/>
              <a:buChar char="•"/>
            </a:pPr>
            <a:r>
              <a:rPr lang="en-US" sz="2400" dirty="0"/>
              <a:t>Easier to test</a:t>
            </a:r>
          </a:p>
          <a:p>
            <a:pPr marL="342900" indent="-342900">
              <a:lnSpc>
                <a:spcPct val="100000"/>
              </a:lnSpc>
              <a:buFont typeface="Arial" charset="0"/>
              <a:buChar char="•"/>
            </a:pPr>
            <a:r>
              <a:rPr lang="en-US" sz="2400" dirty="0"/>
              <a:t>Easier to monitor</a:t>
            </a:r>
          </a:p>
          <a:p>
            <a:pPr marL="342900" indent="-342900">
              <a:lnSpc>
                <a:spcPct val="100000"/>
              </a:lnSpc>
              <a:buFont typeface="Arial" charset="0"/>
              <a:buChar char="•"/>
            </a:pPr>
            <a:r>
              <a:rPr lang="en-US" sz="2400" dirty="0"/>
              <a:t>Can be versioned independently</a:t>
            </a:r>
          </a:p>
          <a:p>
            <a:pPr marL="342900" indent="-342900">
              <a:lnSpc>
                <a:spcPct val="100000"/>
              </a:lnSpc>
              <a:buFont typeface="Arial" charset="0"/>
              <a:buChar char="•"/>
            </a:pPr>
            <a:r>
              <a:rPr lang="en-US" sz="2400" dirty="0"/>
              <a:t>Decomposed systems </a:t>
            </a:r>
            <a:br>
              <a:rPr lang="en-US" sz="2400" dirty="0"/>
            </a:br>
            <a:r>
              <a:rPr lang="en-US" sz="2400" dirty="0"/>
              <a:t>(1 system per server/</a:t>
            </a:r>
            <a:r>
              <a:rPr lang="en-US" sz="2400" dirty="0" err="1"/>
              <a:t>jvm</a:t>
            </a:r>
            <a:r>
              <a:rPr lang="en-US" sz="2400" dirty="0" smtClean="0"/>
              <a:t>)</a:t>
            </a:r>
          </a:p>
          <a:p>
            <a:pPr marL="342900" indent="-342900">
              <a:lnSpc>
                <a:spcPct val="100000"/>
              </a:lnSpc>
              <a:buFont typeface="Arial" charset="0"/>
              <a:buChar char="•"/>
            </a:pPr>
            <a:r>
              <a:rPr lang="en-US" sz="2400" dirty="0" err="1"/>
              <a:t>Replaceability</a:t>
            </a:r>
            <a:endParaRPr lang="en-US" sz="2400" dirty="0"/>
          </a:p>
          <a:p>
            <a:endParaRPr lang="en-US" sz="2200" dirty="0"/>
          </a:p>
        </p:txBody>
      </p:sp>
      <p:sp>
        <p:nvSpPr>
          <p:cNvPr id="5" name="Content Placeholder 7"/>
          <p:cNvSpPr>
            <a:spLocks noGrp="1"/>
          </p:cNvSpPr>
          <p:nvPr>
            <p:ph sz="quarter" idx="4294967295"/>
          </p:nvPr>
        </p:nvSpPr>
        <p:spPr>
          <a:xfrm>
            <a:off x="5815829" y="1191627"/>
            <a:ext cx="5922790" cy="4976005"/>
          </a:xfrm>
          <a:prstGeom prst="rect">
            <a:avLst/>
          </a:prstGeom>
        </p:spPr>
        <p:txBody>
          <a:bodyPr>
            <a:noAutofit/>
          </a:bodyPr>
          <a:lstStyle/>
          <a:p>
            <a:pPr marL="285750" indent="-285750">
              <a:buFont typeface="Courier New" panose="02070309020205020404" pitchFamily="49" charset="0"/>
              <a:buChar char="o"/>
            </a:pPr>
            <a:r>
              <a:rPr lang="en-US" sz="2400" dirty="0"/>
              <a:t>Complex </a:t>
            </a:r>
            <a:r>
              <a:rPr lang="en-US" sz="2400" dirty="0" smtClean="0"/>
              <a:t>infrastructure</a:t>
            </a:r>
          </a:p>
          <a:p>
            <a:pPr marL="285750" indent="-285750">
              <a:buFont typeface="Courier New" panose="02070309020205020404" pitchFamily="49" charset="0"/>
              <a:buChar char="o"/>
            </a:pPr>
            <a:r>
              <a:rPr lang="en-US" sz="2400" dirty="0" smtClean="0"/>
              <a:t>Harder </a:t>
            </a:r>
            <a:r>
              <a:rPr lang="en-US" sz="2400" dirty="0"/>
              <a:t>to Monitor (way more of them)</a:t>
            </a:r>
          </a:p>
          <a:p>
            <a:pPr marL="285750" indent="-285750">
              <a:buFont typeface="Courier New" panose="02070309020205020404" pitchFamily="49" charset="0"/>
              <a:buChar char="o"/>
            </a:pPr>
            <a:r>
              <a:rPr lang="en-US" sz="2400" dirty="0"/>
              <a:t>Discovery and Documentation tools</a:t>
            </a:r>
          </a:p>
          <a:p>
            <a:pPr marL="285750" indent="-285750">
              <a:buFont typeface="Courier New" panose="02070309020205020404" pitchFamily="49" charset="0"/>
              <a:buChar char="o"/>
            </a:pPr>
            <a:r>
              <a:rPr lang="en-US" sz="2400" dirty="0"/>
              <a:t>Complex deployment </a:t>
            </a:r>
            <a:r>
              <a:rPr lang="en-US" sz="2400" dirty="0" smtClean="0"/>
              <a:t>process (more builds)</a:t>
            </a:r>
            <a:endParaRPr lang="en-US" sz="2400" dirty="0"/>
          </a:p>
          <a:p>
            <a:pPr marL="285750" indent="-285750">
              <a:lnSpc>
                <a:spcPct val="100000"/>
              </a:lnSpc>
              <a:buFont typeface="Courier New" panose="02070309020205020404" pitchFamily="49" charset="0"/>
              <a:buChar char="o"/>
            </a:pPr>
            <a:r>
              <a:rPr lang="en-US" sz="2400" dirty="0"/>
              <a:t>More Databases</a:t>
            </a:r>
          </a:p>
          <a:p>
            <a:pPr marL="285750" indent="-285750">
              <a:buFont typeface="Courier New" panose="02070309020205020404" pitchFamily="49" charset="0"/>
              <a:buChar char="o"/>
            </a:pPr>
            <a:r>
              <a:rPr lang="en-US" sz="2400" dirty="0"/>
              <a:t>Increased network communication</a:t>
            </a:r>
            <a:br>
              <a:rPr lang="en-US" sz="2400" dirty="0"/>
            </a:br>
            <a:r>
              <a:rPr lang="en-US" sz="2400" dirty="0"/>
              <a:t>(in-process method calls vs inter-process communication)</a:t>
            </a:r>
          </a:p>
          <a:p>
            <a:endParaRPr lang="en-US" sz="2200" dirty="0"/>
          </a:p>
        </p:txBody>
      </p:sp>
      <p:sp>
        <p:nvSpPr>
          <p:cNvPr id="6" name="Title 1"/>
          <p:cNvSpPr txBox="1">
            <a:spLocks/>
          </p:cNvSpPr>
          <p:nvPr/>
        </p:nvSpPr>
        <p:spPr>
          <a:xfrm>
            <a:off x="5815829" y="158784"/>
            <a:ext cx="5156327" cy="667513"/>
          </a:xfrm>
          <a:prstGeom prst="rect">
            <a:avLst/>
          </a:prstGeom>
        </p:spPr>
        <p:txBody>
          <a:bodyPr vert="horz" lIns="91440" tIns="45720" rIns="91440" bIns="45720" rtlCol="0" anchor="ctr">
            <a:normAutofit/>
          </a:bodyPr>
          <a:lstStyle>
            <a:lvl1pPr marL="0" algn="l" defTabSz="914400" rtl="0" eaLnBrk="1" latinLnBrk="0" hangingPunct="1">
              <a:lnSpc>
                <a:spcPct val="90000"/>
              </a:lnSpc>
              <a:spcBef>
                <a:spcPct val="0"/>
              </a:spcBef>
              <a:buNone/>
              <a:defRPr sz="4000" kern="1200" baseline="0">
                <a:solidFill>
                  <a:schemeClr val="accent1">
                    <a:lumMod val="50000"/>
                  </a:schemeClr>
                </a:solidFill>
                <a:latin typeface="+mj-lt"/>
                <a:ea typeface="+mj-ea"/>
                <a:cs typeface="+mj-cs"/>
              </a:defRPr>
            </a:lvl1pPr>
          </a:lstStyle>
          <a:p>
            <a:r>
              <a:rPr lang="en-US" dirty="0" smtClean="0"/>
              <a:t>Challenges</a:t>
            </a:r>
            <a:endParaRPr lang="en-US" dirty="0"/>
          </a:p>
        </p:txBody>
      </p:sp>
      <p:cxnSp>
        <p:nvCxnSpPr>
          <p:cNvPr id="8" name="Straight Connector 7"/>
          <p:cNvCxnSpPr/>
          <p:nvPr/>
        </p:nvCxnSpPr>
        <p:spPr>
          <a:xfrm>
            <a:off x="5382434" y="174571"/>
            <a:ext cx="0" cy="6342607"/>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39788" y="842084"/>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5680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4"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title"/>
          </p:nvPr>
        </p:nvSpPr>
        <p:spPr>
          <a:xfrm>
            <a:off x="4380588" y="965199"/>
            <a:ext cx="6766078" cy="4927601"/>
          </a:xfrm>
        </p:spPr>
        <p:txBody>
          <a:bodyPr vert="horz" lIns="91440" tIns="45720" rIns="91440" bIns="45720" rtlCol="0" anchor="ctr">
            <a:normAutofit/>
          </a:bodyPr>
          <a:lstStyle/>
          <a:p>
            <a:r>
              <a:rPr lang="en-US" sz="4800" kern="1200">
                <a:solidFill>
                  <a:schemeClr val="bg1"/>
                </a:solidFill>
                <a:latin typeface="+mj-lt"/>
                <a:ea typeface="+mj-ea"/>
                <a:cs typeface="+mj-cs"/>
              </a:rPr>
              <a:t>{ “questions”: “?” }</a:t>
            </a:r>
          </a:p>
        </p:txBody>
      </p:sp>
    </p:spTree>
    <p:extLst>
      <p:ext uri="{BB962C8B-B14F-4D97-AF65-F5344CB8AC3E}">
        <p14:creationId xmlns:p14="http://schemas.microsoft.com/office/powerpoint/2010/main" val="239580650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380588" y="965199"/>
            <a:ext cx="6766078" cy="4927601"/>
          </a:xfrm>
        </p:spPr>
        <p:txBody>
          <a:bodyPr vert="horz" lIns="91440" tIns="45720" rIns="91440" bIns="45720" rtlCol="0" anchor="ctr">
            <a:normAutofit/>
          </a:bodyPr>
          <a:lstStyle/>
          <a:p>
            <a:r>
              <a:rPr lang="en-US" sz="4800" kern="1200">
                <a:solidFill>
                  <a:schemeClr val="bg1"/>
                </a:solidFill>
                <a:latin typeface="+mj-lt"/>
                <a:ea typeface="+mj-ea"/>
                <a:cs typeface="+mj-cs"/>
              </a:rPr>
              <a:t>Thank You</a:t>
            </a:r>
          </a:p>
        </p:txBody>
      </p:sp>
      <p:sp>
        <p:nvSpPr>
          <p:cNvPr id="3" name="Text Placeholder 2"/>
          <p:cNvSpPr>
            <a:spLocks noGrp="1"/>
          </p:cNvSpPr>
          <p:nvPr>
            <p:ph type="body" idx="1"/>
          </p:nvPr>
        </p:nvSpPr>
        <p:spPr>
          <a:xfrm>
            <a:off x="1023257" y="965198"/>
            <a:ext cx="2707937" cy="4927602"/>
          </a:xfrm>
        </p:spPr>
        <p:txBody>
          <a:bodyPr vert="horz" lIns="91440" tIns="45720" rIns="91440" bIns="45720" rtlCol="0" anchor="ctr">
            <a:normAutofit/>
          </a:bodyPr>
          <a:lstStyle/>
          <a:p>
            <a:pPr algn="r"/>
            <a:endParaRPr lang="en-US" sz="2000" kern="1200">
              <a:solidFill>
                <a:schemeClr val="accent4"/>
              </a:solidFill>
              <a:latin typeface="+mn-lt"/>
              <a:ea typeface="+mn-ea"/>
              <a:cs typeface="+mn-cs"/>
            </a:endParaRPr>
          </a:p>
        </p:txBody>
      </p:sp>
    </p:spTree>
    <p:extLst>
      <p:ext uri="{BB962C8B-B14F-4D97-AF65-F5344CB8AC3E}">
        <p14:creationId xmlns:p14="http://schemas.microsoft.com/office/powerpoint/2010/main" val="13254224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Microservices </a:t>
            </a:r>
          </a:p>
        </p:txBody>
      </p:sp>
      <p:sp>
        <p:nvSpPr>
          <p:cNvPr id="8" name="TextBox 7"/>
          <p:cNvSpPr txBox="1"/>
          <p:nvPr/>
        </p:nvSpPr>
        <p:spPr>
          <a:xfrm>
            <a:off x="1197620" y="841444"/>
            <a:ext cx="4932687" cy="5601533"/>
          </a:xfrm>
          <a:prstGeom prst="rect">
            <a:avLst/>
          </a:prstGeom>
          <a:noFill/>
          <a:ln>
            <a:solidFill>
              <a:schemeClr val="tx2">
                <a:lumMod val="20000"/>
                <a:lumOff val="80000"/>
              </a:schemeClr>
            </a:solidFill>
          </a:ln>
        </p:spPr>
        <p:txBody>
          <a:bodyPr wrap="square" rtlCol="0">
            <a:spAutoFit/>
          </a:bodyPr>
          <a:lstStyle/>
          <a:p>
            <a:pPr fontAlgn="base"/>
            <a:r>
              <a:rPr lang="en-US" sz="2000" dirty="0">
                <a:latin typeface="+mj-lt"/>
              </a:rPr>
              <a:t>The microservice architectural style is an approach to developing a single application as a </a:t>
            </a:r>
            <a:r>
              <a:rPr lang="en-US" sz="2000" b="1" dirty="0">
                <a:latin typeface="+mj-lt"/>
              </a:rPr>
              <a:t>suite of small services</a:t>
            </a:r>
            <a:r>
              <a:rPr lang="en-US" sz="2000" dirty="0">
                <a:latin typeface="+mj-lt"/>
              </a:rPr>
              <a:t>, each </a:t>
            </a:r>
            <a:r>
              <a:rPr lang="en-US" sz="2000" b="1" dirty="0">
                <a:latin typeface="+mj-lt"/>
              </a:rPr>
              <a:t>running in its own process</a:t>
            </a:r>
            <a:r>
              <a:rPr lang="en-US" sz="2000" dirty="0">
                <a:latin typeface="+mj-lt"/>
              </a:rPr>
              <a:t> and communicating with lightweight mechanisms, often an HTTP resource API. </a:t>
            </a:r>
          </a:p>
          <a:p>
            <a:pPr fontAlgn="base"/>
            <a:endParaRPr lang="en-US" sz="2000" dirty="0">
              <a:latin typeface="+mj-lt"/>
            </a:endParaRPr>
          </a:p>
          <a:p>
            <a:pPr fontAlgn="base"/>
            <a:r>
              <a:rPr lang="en-US" sz="2000" dirty="0">
                <a:latin typeface="+mj-lt"/>
              </a:rPr>
              <a:t>These services are </a:t>
            </a:r>
            <a:r>
              <a:rPr lang="en-US" sz="2000" b="1" dirty="0">
                <a:latin typeface="+mj-lt"/>
              </a:rPr>
              <a:t>built around business capabilities</a:t>
            </a:r>
            <a:r>
              <a:rPr lang="en-US" sz="2000" dirty="0">
                <a:latin typeface="+mj-lt"/>
              </a:rPr>
              <a:t> and </a:t>
            </a:r>
            <a:r>
              <a:rPr lang="en-US" sz="2000" b="1" dirty="0">
                <a:latin typeface="+mj-lt"/>
              </a:rPr>
              <a:t>independently deployable</a:t>
            </a:r>
            <a:r>
              <a:rPr lang="en-US" sz="2000" dirty="0">
                <a:latin typeface="+mj-lt"/>
              </a:rPr>
              <a:t> by fully automated deployment machinery. </a:t>
            </a:r>
          </a:p>
          <a:p>
            <a:pPr fontAlgn="base"/>
            <a:endParaRPr lang="en-US" sz="2000" dirty="0">
              <a:latin typeface="+mj-lt"/>
            </a:endParaRPr>
          </a:p>
          <a:p>
            <a:pPr fontAlgn="base"/>
            <a:r>
              <a:rPr lang="en-US" sz="2000" dirty="0">
                <a:latin typeface="+mj-lt"/>
              </a:rPr>
              <a:t>There is a bare minimum of centralized management of these services, which may be written in different programming languages and use different data storage technologies.</a:t>
            </a:r>
          </a:p>
          <a:p>
            <a:pPr fontAlgn="base"/>
            <a:endParaRPr lang="en-US" sz="2000" dirty="0"/>
          </a:p>
          <a:p>
            <a:pPr fontAlgn="base"/>
            <a:r>
              <a:rPr lang="en-US" sz="2000" dirty="0"/>
              <a:t>       James Lewis and Martin Fowler</a:t>
            </a:r>
            <a:r>
              <a:rPr lang="en-US" dirty="0"/>
              <a:t/>
            </a:r>
            <a:br>
              <a:rPr lang="en-US" dirty="0"/>
            </a:br>
            <a:endParaRPr lang="en-US" dirty="0"/>
          </a:p>
        </p:txBody>
      </p:sp>
      <p:sp>
        <p:nvSpPr>
          <p:cNvPr id="9" name="Rectangle 8"/>
          <p:cNvSpPr/>
          <p:nvPr/>
        </p:nvSpPr>
        <p:spPr>
          <a:xfrm>
            <a:off x="7033621" y="6293726"/>
            <a:ext cx="4529125" cy="369332"/>
          </a:xfrm>
          <a:prstGeom prst="rect">
            <a:avLst/>
          </a:prstGeom>
        </p:spPr>
        <p:txBody>
          <a:bodyPr wrap="none">
            <a:spAutoFit/>
          </a:bodyPr>
          <a:lstStyle/>
          <a:p>
            <a:pPr fontAlgn="base"/>
            <a:r>
              <a:rPr lang="en-US" dirty="0"/>
              <a:t>http://martinfowler.com/microservices/#what</a:t>
            </a:r>
          </a:p>
        </p:txBody>
      </p:sp>
      <p:pic>
        <p:nvPicPr>
          <p:cNvPr id="10" name="Picture 9"/>
          <p:cNvPicPr>
            <a:picLocks noChangeAspect="1"/>
          </p:cNvPicPr>
          <p:nvPr/>
        </p:nvPicPr>
        <p:blipFill>
          <a:blip r:embed="rId2"/>
          <a:stretch>
            <a:fillRect/>
          </a:stretch>
        </p:blipFill>
        <p:spPr>
          <a:xfrm>
            <a:off x="6479822" y="841444"/>
            <a:ext cx="5082924" cy="5319173"/>
          </a:xfrm>
          <a:prstGeom prst="rect">
            <a:avLst/>
          </a:prstGeom>
        </p:spPr>
      </p:pic>
      <p:sp>
        <p:nvSpPr>
          <p:cNvPr id="5" name="Rectangle 4"/>
          <p:cNvSpPr/>
          <p:nvPr/>
        </p:nvSpPr>
        <p:spPr>
          <a:xfrm>
            <a:off x="7178851" y="5759917"/>
            <a:ext cx="1140178" cy="237066"/>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30467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8" name="TextBox 7"/>
          <p:cNvSpPr txBox="1"/>
          <p:nvPr/>
        </p:nvSpPr>
        <p:spPr>
          <a:xfrm>
            <a:off x="1575430" y="2270790"/>
            <a:ext cx="9449908" cy="1384995"/>
          </a:xfrm>
          <a:prstGeom prst="rect">
            <a:avLst/>
          </a:prstGeom>
          <a:noFill/>
          <a:ln>
            <a:noFill/>
          </a:ln>
        </p:spPr>
        <p:txBody>
          <a:bodyPr wrap="square" rtlCol="0">
            <a:spAutoFit/>
          </a:bodyPr>
          <a:lstStyle/>
          <a:p>
            <a:pPr fontAlgn="base"/>
            <a:r>
              <a:rPr lang="en-US" sz="2800" b="1" dirty="0" smtClean="0">
                <a:latin typeface="+mj-lt"/>
              </a:rPr>
              <a:t>Suite </a:t>
            </a:r>
            <a:r>
              <a:rPr lang="en-US" sz="2800" b="1" dirty="0">
                <a:latin typeface="+mj-lt"/>
              </a:rPr>
              <a:t>of small services</a:t>
            </a:r>
            <a:r>
              <a:rPr lang="en-US" sz="2800" dirty="0">
                <a:latin typeface="+mj-lt"/>
              </a:rPr>
              <a:t>, each </a:t>
            </a:r>
            <a:r>
              <a:rPr lang="en-US" sz="2800" b="1" dirty="0">
                <a:latin typeface="+mj-lt"/>
              </a:rPr>
              <a:t>running in its own </a:t>
            </a:r>
            <a:r>
              <a:rPr lang="en-US" sz="2800" b="1" dirty="0" smtClean="0">
                <a:latin typeface="+mj-lt"/>
              </a:rPr>
              <a:t>process</a:t>
            </a:r>
            <a:r>
              <a:rPr lang="en-US" sz="2800" dirty="0" smtClean="0">
                <a:latin typeface="+mj-lt"/>
              </a:rPr>
              <a:t>,</a:t>
            </a:r>
            <a:r>
              <a:rPr lang="en-US" sz="2800" dirty="0">
                <a:latin typeface="+mj-lt"/>
              </a:rPr>
              <a:t> </a:t>
            </a:r>
            <a:r>
              <a:rPr lang="en-US" sz="2800" b="1" dirty="0">
                <a:latin typeface="+mj-lt"/>
              </a:rPr>
              <a:t>built around business capabilities</a:t>
            </a:r>
            <a:r>
              <a:rPr lang="en-US" sz="2800" dirty="0">
                <a:latin typeface="+mj-lt"/>
              </a:rPr>
              <a:t> and </a:t>
            </a:r>
            <a:r>
              <a:rPr lang="en-US" sz="2800" b="1" dirty="0">
                <a:latin typeface="+mj-lt"/>
              </a:rPr>
              <a:t>independently deployable</a:t>
            </a:r>
            <a:r>
              <a:rPr lang="en-US" sz="2800">
                <a:latin typeface="+mj-lt"/>
              </a:rPr>
              <a:t> </a:t>
            </a:r>
            <a:r>
              <a:rPr lang="en-US" sz="2800" dirty="0">
                <a:latin typeface="+mj-lt"/>
              </a:rPr>
              <a:t/>
            </a:r>
            <a:br>
              <a:rPr lang="en-US" sz="2800" dirty="0">
                <a:latin typeface="+mj-lt"/>
              </a:rPr>
            </a:br>
            <a:endParaRPr lang="en-US" sz="2800" dirty="0">
              <a:latin typeface="+mj-lt"/>
            </a:endParaRPr>
          </a:p>
        </p:txBody>
      </p:sp>
    </p:spTree>
    <p:extLst>
      <p:ext uri="{BB962C8B-B14F-4D97-AF65-F5344CB8AC3E}">
        <p14:creationId xmlns:p14="http://schemas.microsoft.com/office/powerpoint/2010/main" val="21203586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2" name="Freeform: Shap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5529884"/>
            <a:ext cx="7719381" cy="1096331"/>
          </a:xfrm>
        </p:spPr>
        <p:txBody>
          <a:bodyPr vert="horz" lIns="91440" tIns="45720" rIns="91440" bIns="45720" rtlCol="0" anchor="ctr">
            <a:normAutofit/>
          </a:bodyPr>
          <a:lstStyle/>
          <a:p>
            <a:r>
              <a:rPr lang="en-US" sz="4400" b="1" kern="1200">
                <a:solidFill>
                  <a:schemeClr val="tx1"/>
                </a:solidFill>
                <a:latin typeface="+mj-lt"/>
                <a:ea typeface="+mj-ea"/>
                <a:cs typeface="+mj-cs"/>
              </a:rPr>
              <a:t>Principles of Microservices</a:t>
            </a:r>
            <a:endParaRPr lang="en-US" sz="4400" kern="1200">
              <a:solidFill>
                <a:schemeClr val="tx1"/>
              </a:solidFill>
              <a:latin typeface="+mj-lt"/>
              <a:ea typeface="+mj-ea"/>
              <a:cs typeface="+mj-cs"/>
            </a:endParaRPr>
          </a:p>
        </p:txBody>
      </p:sp>
      <p:sp>
        <p:nvSpPr>
          <p:cNvPr id="3" name="Content Placeholder 2"/>
          <p:cNvSpPr>
            <a:spLocks noGrp="1"/>
          </p:cNvSpPr>
          <p:nvPr>
            <p:ph idx="1"/>
          </p:nvPr>
        </p:nvSpPr>
        <p:spPr/>
        <p:txBody>
          <a:bodyPr/>
          <a:lstStyle/>
          <a:p>
            <a:r>
              <a:rPr lang="en-US" sz="3200" dirty="0"/>
              <a:t>Products not Projects</a:t>
            </a:r>
          </a:p>
          <a:p>
            <a:r>
              <a:rPr lang="en-US" sz="3200" dirty="0"/>
              <a:t>Single Responsibility Principle</a:t>
            </a:r>
          </a:p>
          <a:p>
            <a:r>
              <a:rPr lang="en-US" sz="3200" dirty="0"/>
              <a:t>Decentralized Data Management</a:t>
            </a:r>
          </a:p>
          <a:p>
            <a:r>
              <a:rPr lang="en-US" sz="3200" dirty="0"/>
              <a:t>Organize Around Business Capabilities</a:t>
            </a:r>
          </a:p>
          <a:p>
            <a:r>
              <a:rPr lang="en-US" sz="3200" dirty="0"/>
              <a:t>Deploy Independently</a:t>
            </a:r>
          </a:p>
          <a:p>
            <a:r>
              <a:rPr lang="en-US" sz="3200" dirty="0"/>
              <a:t>Design For Failure</a:t>
            </a:r>
          </a:p>
          <a:p>
            <a:endParaRPr lang="en-US" dirty="0"/>
          </a:p>
        </p:txBody>
      </p:sp>
    </p:spTree>
    <p:extLst>
      <p:ext uri="{BB962C8B-B14F-4D97-AF65-F5344CB8AC3E}">
        <p14:creationId xmlns:p14="http://schemas.microsoft.com/office/powerpoint/2010/main" val="131235057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19766</TotalTime>
  <Words>1251</Words>
  <Application>Microsoft Macintosh PowerPoint</Application>
  <PresentationFormat>Widescreen</PresentationFormat>
  <Paragraphs>376</Paragraphs>
  <Slides>65</Slides>
  <Notes>23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65</vt:i4>
      </vt:variant>
    </vt:vector>
  </HeadingPairs>
  <TitlesOfParts>
    <vt:vector size="76" baseType="lpstr">
      <vt:lpstr>Adobe Fan Heiti Std B</vt:lpstr>
      <vt:lpstr>Calibri</vt:lpstr>
      <vt:lpstr>Calibri Light</vt:lpstr>
      <vt:lpstr>Courier New</vt:lpstr>
      <vt:lpstr>Franklin Gothic Book</vt:lpstr>
      <vt:lpstr>inherit</vt:lpstr>
      <vt:lpstr>Source Sans Pro</vt:lpstr>
      <vt:lpstr>Wingdings</vt:lpstr>
      <vt:lpstr>Arial</vt:lpstr>
      <vt:lpstr>Office Theme</vt:lpstr>
      <vt:lpstr>1_Office Theme</vt:lpstr>
      <vt:lpstr>Building Microservices</vt:lpstr>
      <vt:lpstr>About Me</vt:lpstr>
      <vt:lpstr>AGENDA</vt:lpstr>
      <vt:lpstr>PowerPoint Presentation</vt:lpstr>
      <vt:lpstr>Benefits</vt:lpstr>
      <vt:lpstr>Microservices</vt:lpstr>
      <vt:lpstr>Microservices </vt:lpstr>
      <vt:lpstr>PowerPoint Presentation</vt:lpstr>
      <vt:lpstr>Principles of Microservices</vt:lpstr>
      <vt:lpstr>Principles of Microservices</vt:lpstr>
      <vt:lpstr>PowerPoint Presentation</vt:lpstr>
      <vt:lpstr>Principles of Microservices</vt:lpstr>
      <vt:lpstr>Single Responsibility Principle</vt:lpstr>
      <vt:lpstr>Bounded Context</vt:lpstr>
      <vt:lpstr>Principles of Microservices</vt:lpstr>
      <vt:lpstr>Decentralized Data Management</vt:lpstr>
      <vt:lpstr>Decentralized Data Management</vt:lpstr>
      <vt:lpstr>Principles of Microservices</vt:lpstr>
      <vt:lpstr>Organize Around Business Capabilities</vt:lpstr>
      <vt:lpstr>Organize Around Business Capabilities</vt:lpstr>
      <vt:lpstr>Organize Around Business Capabilities</vt:lpstr>
      <vt:lpstr>Principles of Microservices</vt:lpstr>
      <vt:lpstr>One Service Per Host</vt:lpstr>
      <vt:lpstr>Principles of Microservices</vt:lpstr>
      <vt:lpstr>Design for failure</vt:lpstr>
      <vt:lpstr>Circuit Breaker Pattern</vt:lpstr>
      <vt:lpstr>Circuit Breaker Pattern</vt:lpstr>
      <vt:lpstr>Principles of Microservices</vt:lpstr>
      <vt:lpstr>Microservices</vt:lpstr>
      <vt:lpstr>Microservice Prerequisites</vt:lpstr>
      <vt:lpstr>Microservice Prerequisites</vt:lpstr>
      <vt:lpstr>Microservice Prerequisites</vt:lpstr>
      <vt:lpstr>Test Pyramid </vt:lpstr>
      <vt:lpstr>Consumer Driven Contracts</vt:lpstr>
      <vt:lpstr>Microservice Prerequisites</vt:lpstr>
      <vt:lpstr>Microservice Prerequisites</vt:lpstr>
      <vt:lpstr>Automation and Continuous Delivery</vt:lpstr>
      <vt:lpstr>Immutable Deployments: Snowflake vs Phoenix Servers</vt:lpstr>
      <vt:lpstr>Microservice Prerequisites</vt:lpstr>
      <vt:lpstr>Microservice Prerequisites</vt:lpstr>
      <vt:lpstr>Microservice Prerequisites</vt:lpstr>
      <vt:lpstr>Microservice Prerequisites</vt:lpstr>
      <vt:lpstr>Microservice Prerequisites</vt:lpstr>
      <vt:lpstr>Microservice Prerequisites</vt:lpstr>
      <vt:lpstr>Moving to Microservices</vt:lpstr>
      <vt:lpstr>RESTRAINT - Stop Digging</vt:lpstr>
      <vt:lpstr>PowerPoint Presentation</vt:lpstr>
      <vt:lpstr>NO MORE NEW BIG FEATURES!</vt:lpstr>
      <vt:lpstr>PowerPoint Presentation</vt:lpstr>
      <vt:lpstr>NO FACELIFT PROJECTS!</vt:lpstr>
      <vt:lpstr>PowerPoint Presentation</vt:lpstr>
      <vt:lpstr>Strangler Pattern</vt:lpstr>
      <vt:lpstr>Strangler Pattern</vt:lpstr>
      <vt:lpstr>Strangler Pattern</vt:lpstr>
      <vt:lpstr>Strangler Pattern</vt:lpstr>
      <vt:lpstr>Self Contained System (SCS)</vt:lpstr>
      <vt:lpstr>PowerPoint Presentation</vt:lpstr>
      <vt:lpstr>PowerPoint Presentation</vt:lpstr>
      <vt:lpstr>PowerPoint Presentation</vt:lpstr>
      <vt:lpstr>PowerPoint Presentation</vt:lpstr>
      <vt:lpstr>PowerPoint Presentation</vt:lpstr>
      <vt:lpstr>PowerPoint Presentation</vt:lpstr>
      <vt:lpstr>Benefits</vt:lpstr>
      <vt:lpstr>{ “questions”: “?” }</vt:lpstr>
      <vt:lpstr>Thank You</vt:lpstr>
    </vt:vector>
  </TitlesOfParts>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devzone;deokar@outlook.com</dc:creator>
  <cp:lastModifiedBy>Sachin Deokar</cp:lastModifiedBy>
  <cp:revision>210</cp:revision>
  <dcterms:created xsi:type="dcterms:W3CDTF">2016-09-10T15:20:05Z</dcterms:created>
  <dcterms:modified xsi:type="dcterms:W3CDTF">2017-06-22T02:50:28Z</dcterms:modified>
</cp:coreProperties>
</file>